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1"/>
  </p:notesMasterIdLst>
  <p:sldIdLst>
    <p:sldId id="472" r:id="rId2"/>
    <p:sldId id="626" r:id="rId3"/>
    <p:sldId id="510" r:id="rId4"/>
    <p:sldId id="623" r:id="rId5"/>
    <p:sldId id="493" r:id="rId6"/>
    <p:sldId id="512" r:id="rId7"/>
    <p:sldId id="505" r:id="rId8"/>
    <p:sldId id="497" r:id="rId9"/>
    <p:sldId id="625" r:id="rId10"/>
    <p:sldId id="561" r:id="rId11"/>
    <p:sldId id="575" r:id="rId12"/>
    <p:sldId id="624" r:id="rId13"/>
    <p:sldId id="534" r:id="rId14"/>
    <p:sldId id="628" r:id="rId15"/>
    <p:sldId id="629" r:id="rId16"/>
    <p:sldId id="592" r:id="rId17"/>
    <p:sldId id="611" r:id="rId18"/>
    <p:sldId id="594" r:id="rId19"/>
    <p:sldId id="619" r:id="rId20"/>
    <p:sldId id="615" r:id="rId21"/>
    <p:sldId id="596" r:id="rId22"/>
    <p:sldId id="597" r:id="rId23"/>
    <p:sldId id="621" r:id="rId24"/>
    <p:sldId id="609" r:id="rId25"/>
    <p:sldId id="610" r:id="rId26"/>
    <p:sldId id="599" r:id="rId27"/>
    <p:sldId id="632" r:id="rId28"/>
    <p:sldId id="614" r:id="rId29"/>
    <p:sldId id="634" r:id="rId30"/>
    <p:sldId id="601" r:id="rId31"/>
    <p:sldId id="603" r:id="rId32"/>
    <p:sldId id="630" r:id="rId33"/>
    <p:sldId id="604" r:id="rId34"/>
    <p:sldId id="605" r:id="rId35"/>
    <p:sldId id="606" r:id="rId36"/>
    <p:sldId id="607" r:id="rId37"/>
    <p:sldId id="535" r:id="rId38"/>
    <p:sldId id="529" r:id="rId39"/>
    <p:sldId id="558" r:id="rId40"/>
    <p:sldId id="498" r:id="rId41"/>
    <p:sldId id="559" r:id="rId42"/>
    <p:sldId id="515" r:id="rId43"/>
    <p:sldId id="528" r:id="rId44"/>
    <p:sldId id="537" r:id="rId45"/>
    <p:sldId id="530" r:id="rId46"/>
    <p:sldId id="531" r:id="rId47"/>
    <p:sldId id="563" r:id="rId48"/>
    <p:sldId id="519" r:id="rId49"/>
    <p:sldId id="562" r:id="rId50"/>
    <p:sldId id="522" r:id="rId51"/>
    <p:sldId id="538" r:id="rId52"/>
    <p:sldId id="523" r:id="rId53"/>
    <p:sldId id="518" r:id="rId54"/>
    <p:sldId id="521" r:id="rId55"/>
    <p:sldId id="526" r:id="rId56"/>
    <p:sldId id="539" r:id="rId57"/>
    <p:sldId id="577" r:id="rId58"/>
    <p:sldId id="540" r:id="rId59"/>
    <p:sldId id="541" r:id="rId60"/>
    <p:sldId id="542" r:id="rId61"/>
    <p:sldId id="543" r:id="rId62"/>
    <p:sldId id="544" r:id="rId63"/>
    <p:sldId id="548" r:id="rId64"/>
    <p:sldId id="579" r:id="rId65"/>
    <p:sldId id="580" r:id="rId66"/>
    <p:sldId id="581" r:id="rId67"/>
    <p:sldId id="582" r:id="rId68"/>
    <p:sldId id="583" r:id="rId69"/>
    <p:sldId id="584" r:id="rId70"/>
    <p:sldId id="585" r:id="rId71"/>
    <p:sldId id="586" r:id="rId72"/>
    <p:sldId id="587" r:id="rId73"/>
    <p:sldId id="588" r:id="rId74"/>
    <p:sldId id="589" r:id="rId75"/>
    <p:sldId id="547" r:id="rId76"/>
    <p:sldId id="546" r:id="rId77"/>
    <p:sldId id="545" r:id="rId78"/>
    <p:sldId id="635" r:id="rId79"/>
    <p:sldId id="570" r:id="rId80"/>
    <p:sldId id="550" r:id="rId81"/>
    <p:sldId id="551" r:id="rId82"/>
    <p:sldId id="554" r:id="rId83"/>
    <p:sldId id="552" r:id="rId84"/>
    <p:sldId id="555" r:id="rId85"/>
    <p:sldId id="556" r:id="rId86"/>
    <p:sldId id="557" r:id="rId87"/>
    <p:sldId id="636" r:id="rId88"/>
    <p:sldId id="494" r:id="rId89"/>
    <p:sldId id="495" r:id="rId9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5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5F2167"/>
    <a:srgbClr val="3333FF"/>
    <a:srgbClr val="000000"/>
    <a:srgbClr val="EAE8EB"/>
    <a:srgbClr val="D2CCD3"/>
    <a:srgbClr val="B9B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6233" autoAdjust="0"/>
  </p:normalViewPr>
  <p:slideViewPr>
    <p:cSldViewPr snapToGrid="0" showGuides="1">
      <p:cViewPr>
        <p:scale>
          <a:sx n="90" d="100"/>
          <a:sy n="90" d="100"/>
        </p:scale>
        <p:origin x="350" y="29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2007C5E-C682-4B5E-BB3D-846BEBFB5DEE}" type="datetimeFigureOut">
              <a:rPr lang="en-GB" smtClean="0"/>
              <a:pPr/>
              <a:t>02/11/2016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19FE09E-CAF2-4C38-8FA3-650D91EF64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629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FE09E-CAF2-4C38-8FA3-650D91EF648D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794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FE09E-CAF2-4C38-8FA3-650D91EF648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839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FE09E-CAF2-4C38-8FA3-650D91EF648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892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600" y="93600"/>
            <a:ext cx="7362000" cy="1026000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600" y="1119600"/>
            <a:ext cx="7362000" cy="931269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444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600" y="1396800"/>
            <a:ext cx="4032000" cy="499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62000" y="1396800"/>
            <a:ext cx="3996000" cy="49932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45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600" y="1396800"/>
            <a:ext cx="4032000" cy="499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443134" y="1464537"/>
            <a:ext cx="2240266" cy="147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443134" y="3098603"/>
            <a:ext cx="2240266" cy="147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443134" y="4732669"/>
            <a:ext cx="2240266" cy="147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35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3332" y="6002869"/>
            <a:ext cx="8276168" cy="347663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3332" y="1396799"/>
            <a:ext cx="8276168" cy="453833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64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1396799"/>
            <a:ext cx="9144000" cy="546120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17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4800" y="1396799"/>
            <a:ext cx="3996000" cy="453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24800" y="6002869"/>
            <a:ext cx="3996000" cy="347663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62000" y="1396799"/>
            <a:ext cx="3996000" cy="453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sz="half" idx="15"/>
          </p:nvPr>
        </p:nvSpPr>
        <p:spPr>
          <a:xfrm>
            <a:off x="4662000" y="6002869"/>
            <a:ext cx="3996000" cy="347663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1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4801" y="1396799"/>
            <a:ext cx="1908000" cy="453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419100" y="6002869"/>
            <a:ext cx="1913701" cy="347663"/>
          </a:xfrm>
        </p:spPr>
        <p:txBody>
          <a:bodyPr lIns="0" r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535001" y="1396799"/>
            <a:ext cx="1908000" cy="453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645201" y="1396799"/>
            <a:ext cx="1908000" cy="453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755400" y="1396799"/>
            <a:ext cx="1908000" cy="453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7" name="Content Placeholder 2"/>
          <p:cNvSpPr>
            <a:spLocks noGrp="1"/>
          </p:cNvSpPr>
          <p:nvPr>
            <p:ph sz="half" idx="19"/>
          </p:nvPr>
        </p:nvSpPr>
        <p:spPr>
          <a:xfrm>
            <a:off x="2535001" y="6002869"/>
            <a:ext cx="1908000" cy="347663"/>
          </a:xfrm>
        </p:spPr>
        <p:txBody>
          <a:bodyPr lIns="0" r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sz="half" idx="20"/>
          </p:nvPr>
        </p:nvSpPr>
        <p:spPr>
          <a:xfrm>
            <a:off x="4645201" y="6002869"/>
            <a:ext cx="1908000" cy="347663"/>
          </a:xfrm>
        </p:spPr>
        <p:txBody>
          <a:bodyPr lIns="0" r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sz="half" idx="21"/>
          </p:nvPr>
        </p:nvSpPr>
        <p:spPr>
          <a:xfrm>
            <a:off x="6755400" y="6002869"/>
            <a:ext cx="1908000" cy="347663"/>
          </a:xfrm>
        </p:spPr>
        <p:txBody>
          <a:bodyPr lIns="0" r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3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4800" y="1396798"/>
            <a:ext cx="4032000" cy="499320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62000" y="1396800"/>
            <a:ext cx="4032000" cy="49932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5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4800" y="1396800"/>
            <a:ext cx="1872000" cy="228619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547000" y="1396800"/>
            <a:ext cx="1872000" cy="228619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69200" y="1396800"/>
            <a:ext cx="1872000" cy="228619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791400" y="1396800"/>
            <a:ext cx="1872000" cy="228619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7" name="Content Placeholder 2"/>
          <p:cNvSpPr>
            <a:spLocks noGrp="1"/>
          </p:cNvSpPr>
          <p:nvPr>
            <p:ph sz="half" idx="1"/>
          </p:nvPr>
        </p:nvSpPr>
        <p:spPr>
          <a:xfrm>
            <a:off x="424800" y="3767666"/>
            <a:ext cx="1872000" cy="2582334"/>
          </a:xfrm>
        </p:spPr>
        <p:txBody>
          <a:bodyPr lIns="0"/>
          <a:lstStyle>
            <a:lvl1pPr>
              <a:defRPr sz="1200"/>
            </a:lvl1pPr>
            <a:lvl2pPr marL="0" indent="0">
              <a:buFontTx/>
              <a:buNone/>
              <a:defRPr sz="900"/>
            </a:lvl2pPr>
            <a:lvl3pPr marL="0" indent="0"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8" name="Content Placeholder 2"/>
          <p:cNvSpPr>
            <a:spLocks noGrp="1"/>
          </p:cNvSpPr>
          <p:nvPr>
            <p:ph sz="half" idx="17"/>
          </p:nvPr>
        </p:nvSpPr>
        <p:spPr>
          <a:xfrm>
            <a:off x="2547000" y="3767666"/>
            <a:ext cx="1872000" cy="2582334"/>
          </a:xfrm>
        </p:spPr>
        <p:txBody>
          <a:bodyPr lIns="0"/>
          <a:lstStyle>
            <a:lvl1pPr>
              <a:defRPr sz="1200"/>
            </a:lvl1pPr>
            <a:lvl2pPr marL="0" indent="0">
              <a:buFontTx/>
              <a:buNone/>
              <a:defRPr sz="900"/>
            </a:lvl2pPr>
            <a:lvl3pPr marL="0" indent="0"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9" name="Content Placeholder 2"/>
          <p:cNvSpPr>
            <a:spLocks noGrp="1"/>
          </p:cNvSpPr>
          <p:nvPr>
            <p:ph sz="half" idx="18"/>
          </p:nvPr>
        </p:nvSpPr>
        <p:spPr>
          <a:xfrm>
            <a:off x="4669200" y="3767666"/>
            <a:ext cx="1872000" cy="2582334"/>
          </a:xfrm>
        </p:spPr>
        <p:txBody>
          <a:bodyPr lIns="0"/>
          <a:lstStyle>
            <a:lvl1pPr>
              <a:defRPr sz="1200"/>
            </a:lvl1pPr>
            <a:lvl2pPr marL="0" indent="0">
              <a:buFontTx/>
              <a:buNone/>
              <a:defRPr sz="900"/>
            </a:lvl2pPr>
            <a:lvl3pPr marL="0" indent="0"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0" name="Content Placeholder 2"/>
          <p:cNvSpPr>
            <a:spLocks noGrp="1"/>
          </p:cNvSpPr>
          <p:nvPr>
            <p:ph sz="half" idx="19"/>
          </p:nvPr>
        </p:nvSpPr>
        <p:spPr>
          <a:xfrm>
            <a:off x="6791400" y="3767666"/>
            <a:ext cx="1872000" cy="2582334"/>
          </a:xfrm>
        </p:spPr>
        <p:txBody>
          <a:bodyPr lIns="0"/>
          <a:lstStyle>
            <a:lvl1pPr>
              <a:defRPr sz="1200"/>
            </a:lvl1pPr>
            <a:lvl2pPr marL="0" indent="0">
              <a:buFontTx/>
              <a:buNone/>
              <a:defRPr sz="900"/>
            </a:lvl2pPr>
            <a:lvl3pPr marL="0" indent="0"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64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35362" y="93132"/>
            <a:ext cx="7362438" cy="1024978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62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600" y="93600"/>
            <a:ext cx="7362000" cy="1026000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600" y="1119600"/>
            <a:ext cx="7362000" cy="931269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  <p:sp>
        <p:nvSpPr>
          <p:cNvPr id="1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050869"/>
            <a:ext cx="3044825" cy="203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040728" y="2050869"/>
            <a:ext cx="3044825" cy="203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081456" y="2050869"/>
            <a:ext cx="3044825" cy="203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Pie 7"/>
          <p:cNvSpPr/>
          <p:nvPr userDrawn="1"/>
        </p:nvSpPr>
        <p:spPr>
          <a:xfrm>
            <a:off x="1658522" y="-2941019"/>
            <a:ext cx="13987748" cy="13987748"/>
          </a:xfrm>
          <a:prstGeom prst="pie">
            <a:avLst>
              <a:gd name="adj1" fmla="val 10212823"/>
              <a:gd name="adj2" fmla="val 1078933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Pie 8"/>
          <p:cNvSpPr/>
          <p:nvPr userDrawn="1"/>
        </p:nvSpPr>
        <p:spPr>
          <a:xfrm>
            <a:off x="1329511" y="-3270030"/>
            <a:ext cx="14645770" cy="14645770"/>
          </a:xfrm>
          <a:prstGeom prst="pie">
            <a:avLst>
              <a:gd name="adj1" fmla="val 9782924"/>
              <a:gd name="adj2" fmla="val 10504548"/>
            </a:avLst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Pie 9"/>
          <p:cNvSpPr/>
          <p:nvPr userDrawn="1"/>
        </p:nvSpPr>
        <p:spPr>
          <a:xfrm>
            <a:off x="2295562" y="-2303979"/>
            <a:ext cx="12713669" cy="12713669"/>
          </a:xfrm>
          <a:prstGeom prst="pie">
            <a:avLst>
              <a:gd name="adj1" fmla="val 9317640"/>
              <a:gd name="adj2" fmla="val 10066558"/>
            </a:avLst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600" y="93600"/>
            <a:ext cx="7362000" cy="1026000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600" y="1119600"/>
            <a:ext cx="7362000" cy="931269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47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600" y="93600"/>
            <a:ext cx="7362000" cy="1026000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600" y="1119601"/>
            <a:ext cx="7362000" cy="74888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868488"/>
            <a:ext cx="9144000" cy="498951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1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Blank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57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362" y="1397001"/>
            <a:ext cx="8251438" cy="4993606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3pPr>
              <a:buClr>
                <a:schemeClr val="accent3"/>
              </a:buClr>
              <a:defRPr/>
            </a:lvl3pPr>
            <a:lvl4pPr>
              <a:buClr>
                <a:schemeClr val="accent2"/>
              </a:buCl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8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71340" y="1461155"/>
            <a:ext cx="8210747" cy="4883084"/>
          </a:xfrm>
        </p:spPr>
        <p:txBody>
          <a:bodyPr/>
          <a:lstStyle>
            <a:lvl1pPr>
              <a:buClr>
                <a:srgbClr val="5F2167"/>
              </a:buClr>
              <a:buFont typeface="Arial" pitchFamily="34" charset="0"/>
              <a:buChar char="►"/>
              <a:defRPr sz="2000" b="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/>
            </a:lvl3pPr>
            <a:lvl4pPr>
              <a:buClr>
                <a:schemeClr val="accent2"/>
              </a:buClr>
              <a:defRPr/>
            </a:lvl4pPr>
          </a:lstStyle>
          <a:p>
            <a:pPr lvl="0"/>
            <a:r>
              <a:rPr lang="en-GB" dirty="0" smtClean="0"/>
              <a:t>Click to add text</a:t>
            </a:r>
          </a:p>
          <a:p>
            <a:pPr lvl="2"/>
            <a:r>
              <a:rPr lang="en-GB" dirty="0" smtClean="0"/>
              <a:t>Second level</a:t>
            </a:r>
          </a:p>
          <a:p>
            <a:pPr lvl="3"/>
            <a:r>
              <a:rPr lang="en-GB" dirty="0" smtClean="0"/>
              <a:t>Third level</a:t>
            </a:r>
          </a:p>
          <a:p>
            <a:pPr lvl="4"/>
            <a:r>
              <a:rPr lang="en-GB" dirty="0" smtClean="0"/>
              <a:t>Fourth level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ark Turquoise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3" y="1320802"/>
            <a:ext cx="7886700" cy="1470024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2790826"/>
            <a:ext cx="7886700" cy="269557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6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35600" y="1397001"/>
            <a:ext cx="4032000" cy="4993606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663450" y="1397001"/>
            <a:ext cx="4032000" cy="4993606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175500" cy="1024978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12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362" y="93132"/>
            <a:ext cx="7362438" cy="1024978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362" y="1397001"/>
            <a:ext cx="7362438" cy="499360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3551" y="6530979"/>
            <a:ext cx="2057400" cy="225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9063" y="6530979"/>
            <a:ext cx="5814488" cy="225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198" y="6530979"/>
            <a:ext cx="2057400" cy="225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35362" y="1193753"/>
            <a:ext cx="8272800" cy="1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35362" y="6468505"/>
            <a:ext cx="8272800" cy="1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96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4" r:id="rId2"/>
    <p:sldLayoutId id="2147483698" r:id="rId3"/>
    <p:sldLayoutId id="2147483705" r:id="rId4"/>
    <p:sldLayoutId id="2147483697" r:id="rId5"/>
    <p:sldLayoutId id="2147483650" r:id="rId6"/>
    <p:sldLayoutId id="2147483707" r:id="rId7"/>
    <p:sldLayoutId id="2147483681" r:id="rId8"/>
    <p:sldLayoutId id="2147483652" r:id="rId9"/>
    <p:sldLayoutId id="2147483657" r:id="rId10"/>
    <p:sldLayoutId id="2147483706" r:id="rId11"/>
    <p:sldLayoutId id="2147483658" r:id="rId12"/>
    <p:sldLayoutId id="2147483702" r:id="rId13"/>
    <p:sldLayoutId id="2147483659" r:id="rId14"/>
    <p:sldLayoutId id="2147483676" r:id="rId15"/>
    <p:sldLayoutId id="2147483662" r:id="rId16"/>
    <p:sldLayoutId id="2147483663" r:id="rId17"/>
    <p:sldLayoutId id="2147483654" r:id="rId1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Tx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66700" indent="-2667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80000"/>
        <a:buFont typeface="Arial" panose="020B0604020202020204" pitchFamily="34" charset="0"/>
        <a:buChar char="►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80000"/>
        <a:buFont typeface="Arial" panose="020B0604020202020204" pitchFamily="34" charset="0"/>
        <a:buChar char="►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80000"/>
        <a:buFont typeface="Arial" panose="020B0604020202020204" pitchFamily="34" charset="0"/>
        <a:buChar char="►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09625" indent="-2667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nsportation.gov/tifia/financed-projects/i-595-corridor-roadway-improvements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apsof.net/florida/florida-county-map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t.state.fl.us/surveyingandmapping/FloridaStateMap.s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fhwa.dot.gov/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5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6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7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8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9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1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2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3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4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5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mailto:mnodine@geiconsultants.com" TargetMode="Externa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mailto:mike.b.woodward@amecfw.com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2400" dirty="0" smtClean="0"/>
              <a:t>Design and Construction Aspects of Micropiles Used for I-595 Corridor Improvement Project Bridges</a:t>
            </a:r>
            <a:endParaRPr lang="en-GB" sz="2400" dirty="0">
              <a:solidFill>
                <a:schemeClr val="accent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</a:rPr>
              <a:t>Michael B. Woodward, P.E.</a:t>
            </a:r>
          </a:p>
          <a:p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</a:rPr>
              <a:t>Stephanie A. Setser, P.E.</a:t>
            </a:r>
            <a:endParaRPr lang="en-GB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r="3027"/>
          <a:stretch>
            <a:fillRect/>
          </a:stretch>
        </p:blipFill>
        <p:spPr>
          <a:xfrm>
            <a:off x="6081455" y="2042916"/>
            <a:ext cx="3040728" cy="2029266"/>
          </a:xfrm>
        </p:spPr>
      </p:pic>
      <p:pic>
        <p:nvPicPr>
          <p:cNvPr id="18" name="Picture Placeholder 17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" b="5509"/>
          <a:stretch>
            <a:fillRect/>
          </a:stretch>
        </p:blipFill>
        <p:spPr>
          <a:xfrm>
            <a:off x="-8195" y="2050869"/>
            <a:ext cx="3044825" cy="2032000"/>
          </a:xfrm>
        </p:spPr>
      </p:pic>
      <p:sp>
        <p:nvSpPr>
          <p:cNvPr id="19" name="Date Placeholder 5"/>
          <p:cNvSpPr txBox="1">
            <a:spLocks/>
          </p:cNvSpPr>
          <p:nvPr/>
        </p:nvSpPr>
        <p:spPr>
          <a:xfrm>
            <a:off x="7603868" y="6556055"/>
            <a:ext cx="2057400" cy="225426"/>
          </a:xfrm>
          <a:prstGeom prst="rect">
            <a:avLst/>
          </a:prstGeom>
        </p:spPr>
        <p:txBody>
          <a:bodyPr vert="horz" lIns="0" tIns="45720" rIns="0" bIns="45720" rtlCol="0">
            <a:normAutofit fontScale="47500" lnSpcReduction="2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November 9, 2016</a:t>
            </a:r>
            <a:endParaRPr lang="en-GB" dirty="0"/>
          </a:p>
        </p:txBody>
      </p:sp>
      <p:sp>
        <p:nvSpPr>
          <p:cNvPr id="20" name="Slide Number Placeholder 6"/>
          <p:cNvSpPr txBox="1">
            <a:spLocks/>
          </p:cNvSpPr>
          <p:nvPr/>
        </p:nvSpPr>
        <p:spPr>
          <a:xfrm>
            <a:off x="330198" y="6530979"/>
            <a:ext cx="2057400" cy="225426"/>
          </a:xfrm>
          <a:prstGeom prst="rect">
            <a:avLst/>
          </a:prstGeom>
        </p:spPr>
        <p:txBody>
          <a:bodyPr vert="horz" lIns="0" tIns="45720" rIns="0" bIns="45720" rtlCol="0">
            <a:normAutofit fontScale="47500" lnSpcReduction="2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STGEC 2016</a:t>
            </a:r>
            <a:endParaRPr lang="en-GB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3036888" y="2039938"/>
            <a:ext cx="3044825" cy="2032000"/>
          </a:xfrm>
        </p:spPr>
      </p:pic>
    </p:spTree>
    <p:extLst>
      <p:ext uri="{BB962C8B-B14F-4D97-AF65-F5344CB8AC3E}">
        <p14:creationId xmlns:p14="http://schemas.microsoft.com/office/powerpoint/2010/main" val="292209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097198" cy="4822166"/>
          </a:xfrm>
        </p:spPr>
      </p:pic>
    </p:spTree>
    <p:extLst>
      <p:ext uri="{BB962C8B-B14F-4D97-AF65-F5344CB8AC3E}">
        <p14:creationId xmlns:p14="http://schemas.microsoft.com/office/powerpoint/2010/main" val="219559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Approximately 2,100 driven piles </a:t>
            </a:r>
            <a:r>
              <a:rPr lang="en-US" sz="2400" dirty="0"/>
              <a:t>were installed </a:t>
            </a:r>
            <a:endParaRPr lang="en-US" sz="2400" dirty="0" smtClean="0"/>
          </a:p>
          <a:p>
            <a:pPr marL="609600" lvl="1" indent="-342900"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en-US" sz="2200" dirty="0" smtClean="0"/>
              <a:t>Primarily 18” and 24” prestressed concrete piles</a:t>
            </a:r>
          </a:p>
          <a:p>
            <a:pPr marL="609600" lvl="1" indent="-342900"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en-US" sz="2200" dirty="0" smtClean="0"/>
              <a:t>Minor amount of steel pipe piles</a:t>
            </a:r>
          </a:p>
          <a:p>
            <a:pPr marL="609600" lvl="1" indent="-342900"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en-US" sz="2200" dirty="0" smtClean="0"/>
              <a:t>Average length:  70 feet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Approximately 300 drilled shafts for miscellaneous structures</a:t>
            </a:r>
          </a:p>
          <a:p>
            <a:pPr>
              <a:buNone/>
            </a:pPr>
            <a:endParaRPr lang="en-US" sz="8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Approximately 400 </a:t>
            </a:r>
            <a:r>
              <a:rPr lang="en-US" sz="2400" dirty="0"/>
              <a:t>foundation certification reports prepared </a:t>
            </a:r>
            <a:r>
              <a:rPr lang="en-US" sz="2400" dirty="0" smtClean="0"/>
              <a:t>during </a:t>
            </a:r>
            <a:r>
              <a:rPr lang="en-US" sz="2400" dirty="0"/>
              <a:t>construction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15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r>
              <a:rPr lang="en-GB" dirty="0"/>
              <a:t>Locations where micropiles were used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STGEC 2016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12" name="Picture Placeholder 1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" b="1519"/>
          <a:stretch>
            <a:fillRect/>
          </a:stretch>
        </p:blipFill>
        <p:spPr>
          <a:xfrm>
            <a:off x="228328" y="1311951"/>
            <a:ext cx="8738909" cy="5219028"/>
          </a:xfrm>
        </p:spPr>
      </p:pic>
      <p:sp>
        <p:nvSpPr>
          <p:cNvPr id="14" name="TextBox 13"/>
          <p:cNvSpPr txBox="1"/>
          <p:nvPr/>
        </p:nvSpPr>
        <p:spPr>
          <a:xfrm>
            <a:off x="4116581" y="6204972"/>
            <a:ext cx="43365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hlinkClick r:id="rId3"/>
              </a:rPr>
              <a:t>https://www.transportation.gov/tifia/financed-projects/i-595-corridor-roadway-improvements</a:t>
            </a:r>
            <a:endParaRPr lang="en-US" sz="800" dirty="0"/>
          </a:p>
        </p:txBody>
      </p:sp>
      <p:sp>
        <p:nvSpPr>
          <p:cNvPr id="4" name="TextBox 3"/>
          <p:cNvSpPr txBox="1"/>
          <p:nvPr/>
        </p:nvSpPr>
        <p:spPr>
          <a:xfrm>
            <a:off x="3327401" y="1799855"/>
            <a:ext cx="177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Bridge No. 860390 Location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1142" y="1851859"/>
            <a:ext cx="177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Bridge No. 860418 Location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732867" y="2319867"/>
            <a:ext cx="317355" cy="111862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511142" y="2384630"/>
            <a:ext cx="439992" cy="152697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0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Bridge No. 860390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Micropiles used at two pier locations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2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9" y="1340716"/>
            <a:ext cx="6752349" cy="505605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6780298" y="1258482"/>
            <a:ext cx="2363661" cy="513212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200" b="0" dirty="0">
                <a:solidFill>
                  <a:schemeClr val="tx1"/>
                </a:solidFill>
              </a:rPr>
              <a:t>Five-span, single-lane flyover ramp transports SB University Drive onto EB SR 84</a:t>
            </a:r>
          </a:p>
          <a:p>
            <a:pPr marL="285750" indent="-28575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200" b="0" dirty="0" smtClean="0">
                <a:solidFill>
                  <a:schemeClr val="tx1"/>
                </a:solidFill>
              </a:rPr>
              <a:t>Original design called for demolishing and replacing the flyover</a:t>
            </a:r>
            <a:endParaRPr lang="en-US" sz="2200" b="0" dirty="0">
              <a:solidFill>
                <a:schemeClr val="tx1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200" b="0" dirty="0">
                <a:solidFill>
                  <a:schemeClr val="tx1"/>
                </a:solidFill>
              </a:rPr>
              <a:t>Flyover </a:t>
            </a:r>
            <a:r>
              <a:rPr lang="en-US" sz="2200" b="0" dirty="0" smtClean="0">
                <a:solidFill>
                  <a:schemeClr val="tx1"/>
                </a:solidFill>
              </a:rPr>
              <a:t>salvaged, but needed </a:t>
            </a:r>
            <a:r>
              <a:rPr lang="en-US" sz="2200" b="0" dirty="0">
                <a:solidFill>
                  <a:schemeClr val="tx1"/>
                </a:solidFill>
              </a:rPr>
              <a:t>to be raised </a:t>
            </a:r>
            <a:r>
              <a:rPr lang="en-US" sz="2200" b="0" dirty="0" smtClean="0">
                <a:solidFill>
                  <a:schemeClr val="tx1"/>
                </a:solidFill>
              </a:rPr>
              <a:t>18” to </a:t>
            </a:r>
            <a:r>
              <a:rPr lang="en-US" sz="2200" b="0" dirty="0">
                <a:solidFill>
                  <a:schemeClr val="tx1"/>
                </a:solidFill>
              </a:rPr>
              <a:t>allow for incorporation into </a:t>
            </a:r>
            <a:r>
              <a:rPr lang="en-US" sz="2200" b="0" dirty="0" smtClean="0">
                <a:solidFill>
                  <a:schemeClr val="tx1"/>
                </a:solidFill>
              </a:rPr>
              <a:t>final design of interchange</a:t>
            </a:r>
            <a:endParaRPr lang="en-US" sz="2200" b="0" dirty="0">
              <a:solidFill>
                <a:schemeClr val="tx1"/>
              </a:solidFill>
            </a:endParaRPr>
          </a:p>
          <a:p>
            <a:pPr>
              <a:buClr>
                <a:srgbClr val="5F2167"/>
              </a:buClr>
            </a:pP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 No. 860390 (</a:t>
            </a:r>
            <a:r>
              <a:rPr lang="en-US" dirty="0" smtClean="0"/>
              <a:t>2016)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14657" y="1721810"/>
            <a:ext cx="128535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Bridge No. 860390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2971800" y="1581438"/>
            <a:ext cx="2242857" cy="4635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857336" y="6047117"/>
            <a:ext cx="8453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Google Earth</a:t>
            </a:r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 flipH="1">
            <a:off x="4798133" y="2368141"/>
            <a:ext cx="1059203" cy="33299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60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34553"/>
            <a:ext cx="6752349" cy="505605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6780298" y="1397001"/>
            <a:ext cx="2363661" cy="4993606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>
                <a:solidFill>
                  <a:srgbClr val="000000"/>
                </a:solidFill>
              </a:rPr>
              <a:t>Pier </a:t>
            </a:r>
            <a:r>
              <a:rPr lang="en-US" sz="2400" b="0" dirty="0">
                <a:solidFill>
                  <a:srgbClr val="000000"/>
                </a:solidFill>
              </a:rPr>
              <a:t>4 (existing) needed to be strengthened for the jacking operation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tx1"/>
                </a:solidFill>
              </a:rPr>
              <a:t>Pier 5A was a temporary pier needed only for the jacking </a:t>
            </a:r>
            <a:r>
              <a:rPr lang="en-US" sz="2400" b="0" dirty="0" smtClean="0">
                <a:solidFill>
                  <a:schemeClr val="tx1"/>
                </a:solidFill>
              </a:rPr>
              <a:t>operation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 No. </a:t>
            </a:r>
            <a:r>
              <a:rPr lang="en-US" dirty="0" smtClean="0"/>
              <a:t>860390</a:t>
            </a:r>
            <a:br>
              <a:rPr lang="en-US" dirty="0" smtClean="0"/>
            </a:br>
            <a:r>
              <a:rPr lang="en-US" dirty="0" smtClean="0"/>
              <a:t>Piers 4 and 5A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1979" y="2745316"/>
            <a:ext cx="87991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Pier 4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364302" y="3063379"/>
            <a:ext cx="1207678" cy="14396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906960" y="6072996"/>
            <a:ext cx="8453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Google Earth</a:t>
            </a:r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640347" y="3847381"/>
            <a:ext cx="1061049" cy="10265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01396" y="3639878"/>
            <a:ext cx="100929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Pier 5A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Pier 4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November 9,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STGEC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>
                <a:solidFill>
                  <a:srgbClr val="000000"/>
                </a:solidFill>
              </a:rPr>
              <a:pPr/>
              <a:t>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47500" lnSpcReduction="2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4400" dirty="0" smtClean="0"/>
              <a:t>Original pier supported </a:t>
            </a:r>
            <a:r>
              <a:rPr lang="en-US" sz="4400" dirty="0"/>
              <a:t>by 24-inch square prestressed concrete </a:t>
            </a:r>
            <a:r>
              <a:rPr lang="en-US" sz="4400" dirty="0" smtClean="0"/>
              <a:t>piles</a:t>
            </a:r>
          </a:p>
          <a:p>
            <a:pPr>
              <a:buNone/>
            </a:pPr>
            <a:endParaRPr lang="en-US" sz="4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4400" dirty="0" smtClean="0"/>
              <a:t>Perimeter </a:t>
            </a:r>
            <a:r>
              <a:rPr lang="en-US" sz="4400" dirty="0"/>
              <a:t>piles are </a:t>
            </a:r>
            <a:r>
              <a:rPr lang="en-US" sz="4400" dirty="0" smtClean="0"/>
              <a:t>battered</a:t>
            </a:r>
          </a:p>
          <a:p>
            <a:pPr>
              <a:buNone/>
            </a:pPr>
            <a:endParaRPr lang="en-US" sz="4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4400" dirty="0" smtClean="0"/>
              <a:t>Design for the lift called for the installation of 18-inch </a:t>
            </a:r>
            <a:r>
              <a:rPr lang="en-US" sz="4400" dirty="0"/>
              <a:t>diameter, closed-ended steel pipe </a:t>
            </a:r>
            <a:r>
              <a:rPr lang="en-US" sz="4400" dirty="0" smtClean="0"/>
              <a:t>piles to be driven on each side of the pile cap, and incorporated into a new integral pile cap</a:t>
            </a:r>
          </a:p>
          <a:p>
            <a:pPr>
              <a:buNone/>
            </a:pPr>
            <a:endParaRPr lang="en-US" sz="4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4400" dirty="0"/>
              <a:t>Low overhead conditions (approximately 45 feet</a:t>
            </a:r>
            <a:r>
              <a:rPr lang="en-US" sz="4400" dirty="0" smtClean="0"/>
              <a:t>)</a:t>
            </a:r>
          </a:p>
          <a:p>
            <a:pPr>
              <a:buNone/>
            </a:pPr>
            <a:endParaRPr lang="en-US" sz="44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4400" dirty="0"/>
              <a:t>Splices necessary to facilitate pipe pile installation</a:t>
            </a:r>
          </a:p>
          <a:p>
            <a:pPr lvl="0">
              <a:buNone/>
            </a:pPr>
            <a:endParaRPr lang="en-US" sz="44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4400" dirty="0"/>
              <a:t>Required preforming to ensure piles fully penetrate hard zone above the minimum tip elevation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04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Pier 4 integral cap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17</a:t>
            </a:fld>
            <a:endParaRPr lang="en-GB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49640612"/>
              </p:ext>
            </p:extLst>
          </p:nvPr>
        </p:nvGraphicFramePr>
        <p:xfrm>
          <a:off x="684093" y="1293962"/>
          <a:ext cx="7814404" cy="5058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7" name="Acrobat Document" r:id="rId3" imgW="9326718" imgH="6035040" progId="Acrobat.Document.11">
                  <p:embed/>
                </p:oleObj>
              </mc:Choice>
              <mc:Fallback>
                <p:oleObj name="Acrobat Document" r:id="rId3" imgW="9326718" imgH="603504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093" y="1293962"/>
                        <a:ext cx="7814404" cy="50583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270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Pier 5A (temporary)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November 9,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STGEC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>
                <a:solidFill>
                  <a:srgbClr val="000000"/>
                </a:solidFill>
              </a:rPr>
              <a:pPr/>
              <a:t>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97220" y="1383002"/>
            <a:ext cx="8210747" cy="4883084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Utilized </a:t>
            </a:r>
            <a:r>
              <a:rPr lang="en-US" sz="2400" dirty="0"/>
              <a:t>as a jacking platform to raise the </a:t>
            </a:r>
            <a:r>
              <a:rPr lang="en-US" sz="2400" dirty="0" smtClean="0"/>
              <a:t>flyover</a:t>
            </a:r>
          </a:p>
          <a:p>
            <a:pPr lvl="0">
              <a:buNone/>
            </a:pPr>
            <a:endParaRPr lang="en-US" sz="1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Low overhead conditions (approximately </a:t>
            </a:r>
            <a:r>
              <a:rPr lang="en-US" sz="2400" dirty="0" smtClean="0"/>
              <a:t>19 feet)</a:t>
            </a:r>
          </a:p>
          <a:p>
            <a:pPr>
              <a:buNone/>
            </a:pPr>
            <a:endParaRPr lang="en-US" sz="12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Originally </a:t>
            </a:r>
            <a:r>
              <a:rPr lang="en-US" sz="2400" dirty="0"/>
              <a:t>designed for 18-inch diameter, closed-ended steel pipe </a:t>
            </a:r>
            <a:r>
              <a:rPr lang="en-US" sz="2400" dirty="0" smtClean="0"/>
              <a:t>piles</a:t>
            </a:r>
          </a:p>
          <a:p>
            <a:pPr lvl="0">
              <a:buNone/>
            </a:pPr>
            <a:endParaRPr lang="en-US" sz="12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Splices necessary to facilitate their </a:t>
            </a:r>
            <a:r>
              <a:rPr lang="en-US" sz="2400" dirty="0" smtClean="0"/>
              <a:t>installation</a:t>
            </a:r>
          </a:p>
          <a:p>
            <a:pPr lvl="0">
              <a:buNone/>
            </a:pPr>
            <a:r>
              <a:rPr lang="en-US" dirty="0" smtClean="0"/>
              <a:t>  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Required preforming to ensure piles fully penetrate hard zone above the minimum tip </a:t>
            </a:r>
            <a:r>
              <a:rPr lang="en-US" sz="2400" dirty="0" smtClean="0"/>
              <a:t>elevation</a:t>
            </a:r>
          </a:p>
          <a:p>
            <a:pPr>
              <a:buNone/>
            </a:pPr>
            <a:endParaRPr lang="en-US" sz="1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At one point, helical anchors were also considered 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7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Pier 5A (temporary) foundation layout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56131" y="1182366"/>
            <a:ext cx="7958140" cy="528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44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>
                <a:solidFill>
                  <a:srgbClr val="000000"/>
                </a:solidFill>
              </a:rPr>
              <a:t>6’-29’ </a:t>
            </a:r>
            <a:r>
              <a:rPr lang="en-US" sz="2400" b="0" dirty="0">
                <a:solidFill>
                  <a:srgbClr val="000000"/>
                </a:solidFill>
              </a:rPr>
              <a:t>fill </a:t>
            </a:r>
            <a:r>
              <a:rPr lang="en-US" sz="2400" b="0" dirty="0" smtClean="0">
                <a:solidFill>
                  <a:srgbClr val="000000"/>
                </a:solidFill>
              </a:rPr>
              <a:t>(sand, </a:t>
            </a:r>
            <a:r>
              <a:rPr lang="en-US" sz="2400" b="0" dirty="0" err="1" smtClean="0">
                <a:solidFill>
                  <a:srgbClr val="000000"/>
                </a:solidFill>
              </a:rPr>
              <a:t>limerock</a:t>
            </a:r>
            <a:r>
              <a:rPr lang="en-US" sz="2400" b="0" dirty="0" smtClean="0">
                <a:solidFill>
                  <a:srgbClr val="000000"/>
                </a:solidFill>
              </a:rPr>
              <a:t>)</a:t>
            </a:r>
          </a:p>
          <a:p>
            <a:pPr>
              <a:buClr>
                <a:srgbClr val="5F2167"/>
              </a:buClr>
            </a:pPr>
            <a:endParaRPr lang="en-US" sz="2400" b="0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>
                <a:solidFill>
                  <a:srgbClr val="000000"/>
                </a:solidFill>
              </a:rPr>
              <a:t>Loose to dense sand </a:t>
            </a:r>
            <a:r>
              <a:rPr lang="en-US" sz="2400" b="0" dirty="0">
                <a:solidFill>
                  <a:srgbClr val="000000"/>
                </a:solidFill>
              </a:rPr>
              <a:t>(N=5 to </a:t>
            </a:r>
            <a:r>
              <a:rPr lang="en-US" sz="2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2400" b="0" dirty="0" smtClean="0">
                <a:solidFill>
                  <a:srgbClr val="000000"/>
                </a:solidFill>
              </a:rPr>
              <a:t>100 </a:t>
            </a:r>
            <a:r>
              <a:rPr lang="en-US" sz="2400" b="0" dirty="0" err="1">
                <a:solidFill>
                  <a:srgbClr val="000000"/>
                </a:solidFill>
              </a:rPr>
              <a:t>bpf</a:t>
            </a:r>
            <a:r>
              <a:rPr lang="en-US" sz="2400" b="0" dirty="0" smtClean="0">
                <a:solidFill>
                  <a:srgbClr val="000000"/>
                </a:solidFill>
              </a:rPr>
              <a:t>) overlying weakly to well-cemented limestone (N=10 to </a:t>
            </a:r>
            <a:r>
              <a:rPr lang="en-US" sz="2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2400" b="0" dirty="0" smtClean="0">
                <a:solidFill>
                  <a:srgbClr val="000000"/>
                </a:solidFill>
              </a:rPr>
              <a:t>100 </a:t>
            </a:r>
            <a:r>
              <a:rPr lang="en-US" sz="2400" b="0" dirty="0" err="1">
                <a:solidFill>
                  <a:srgbClr val="000000"/>
                </a:solidFill>
              </a:rPr>
              <a:t>bpf</a:t>
            </a:r>
            <a:endParaRPr lang="en-US" sz="2400" b="0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sz="2400" b="0" dirty="0" smtClean="0">
              <a:solidFill>
                <a:srgbClr val="000000"/>
              </a:solidFill>
            </a:endParaRPr>
          </a:p>
          <a:p>
            <a:pPr>
              <a:buClr>
                <a:srgbClr val="5F2167"/>
              </a:buClr>
            </a:pPr>
            <a:endParaRPr lang="en-US" sz="2400" b="0" dirty="0">
              <a:solidFill>
                <a:srgbClr val="0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Subsurface conditions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5168383" y="1140677"/>
            <a:ext cx="756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5F2167"/>
                </a:solidFill>
              </a:rPr>
              <a:t>Pier 4</a:t>
            </a:r>
            <a:endParaRPr lang="en-US" sz="1400" b="1" dirty="0">
              <a:solidFill>
                <a:srgbClr val="5F2167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543925" y="1396332"/>
            <a:ext cx="1441496" cy="4994275"/>
          </a:xfrm>
          <a:prstGeom prst="rect">
            <a:avLst/>
          </a:prstGeom>
          <a:ln>
            <a:solidFill>
              <a:srgbClr val="5F2167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204" y="421548"/>
            <a:ext cx="1282063" cy="5056226"/>
          </a:xfrm>
          <a:prstGeom prst="rect">
            <a:avLst/>
          </a:prstGeom>
          <a:ln>
            <a:solidFill>
              <a:srgbClr val="5F2167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190518" y="113771"/>
            <a:ext cx="878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5F2167"/>
                </a:solidFill>
              </a:rPr>
              <a:t>Pier 5A</a:t>
            </a:r>
            <a:endParaRPr lang="en-US" sz="1400" b="1" dirty="0">
              <a:solidFill>
                <a:srgbClr val="5F2167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270075" y="1821168"/>
            <a:ext cx="4035451" cy="34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392174" y="1561381"/>
            <a:ext cx="0" cy="277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44523" y="1307336"/>
            <a:ext cx="44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F2167"/>
                </a:solidFill>
              </a:rPr>
              <a:t>Fill</a:t>
            </a:r>
            <a:endParaRPr lang="en-US" sz="1400" b="1" dirty="0">
              <a:solidFill>
                <a:srgbClr val="5F21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67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Foundation selection and design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November 9,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STGEC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>
                <a:solidFill>
                  <a:srgbClr val="000000"/>
                </a:solidFill>
              </a:rPr>
              <a:pPr/>
              <a:t>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Ultimately, </a:t>
            </a:r>
            <a:r>
              <a:rPr lang="en-US" sz="2400" dirty="0"/>
              <a:t>micropiles were selected to support </a:t>
            </a:r>
            <a:r>
              <a:rPr lang="en-US" sz="2400" dirty="0" smtClean="0"/>
              <a:t>Piers </a:t>
            </a:r>
            <a:r>
              <a:rPr lang="en-US" sz="2400" dirty="0"/>
              <a:t>4 and </a:t>
            </a:r>
            <a:r>
              <a:rPr lang="en-US" sz="2400" dirty="0" smtClean="0"/>
              <a:t>5A</a:t>
            </a:r>
          </a:p>
          <a:p>
            <a:pPr lvl="0">
              <a:buNone/>
            </a:pPr>
            <a:endParaRPr lang="en-US" sz="12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Design </a:t>
            </a:r>
            <a:r>
              <a:rPr lang="en-US" sz="2400" dirty="0" smtClean="0"/>
              <a:t>required 10 </a:t>
            </a:r>
            <a:r>
              <a:rPr lang="en-US" sz="2400" dirty="0"/>
              <a:t>micropiles to be installed at each pier footing </a:t>
            </a:r>
            <a:r>
              <a:rPr lang="en-US" sz="2400" dirty="0" smtClean="0"/>
              <a:t>location</a:t>
            </a:r>
          </a:p>
          <a:p>
            <a:pPr lvl="0">
              <a:buNone/>
            </a:pPr>
            <a:endParaRPr lang="en-US" sz="12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Since </a:t>
            </a:r>
            <a:r>
              <a:rPr lang="en-US" sz="2400" dirty="0"/>
              <a:t>these piles were installed for the jacking operations only, LRFD design </a:t>
            </a:r>
            <a:r>
              <a:rPr lang="en-US" sz="2400" dirty="0" smtClean="0"/>
              <a:t>methodology was </a:t>
            </a:r>
            <a:r>
              <a:rPr lang="en-US" sz="2400" dirty="0"/>
              <a:t>not </a:t>
            </a:r>
            <a:r>
              <a:rPr lang="en-US" sz="2400" dirty="0" smtClean="0"/>
              <a:t>required</a:t>
            </a:r>
          </a:p>
          <a:p>
            <a:pPr lvl="0">
              <a:buNone/>
            </a:pPr>
            <a:endParaRPr lang="en-US" sz="1200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ASD </a:t>
            </a:r>
            <a:r>
              <a:rPr lang="en-US" sz="2400" dirty="0"/>
              <a:t>was </a:t>
            </a:r>
            <a:r>
              <a:rPr lang="en-US" sz="2400" dirty="0" smtClean="0"/>
              <a:t>used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46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Micropile design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November 9,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STGEC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>
                <a:solidFill>
                  <a:srgbClr val="000000"/>
                </a:solidFill>
              </a:rPr>
              <a:pPr/>
              <a:t>22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Micropile </a:t>
            </a:r>
            <a:r>
              <a:rPr lang="en-US" sz="2400" dirty="0"/>
              <a:t>design for these two </a:t>
            </a:r>
            <a:r>
              <a:rPr lang="en-US" sz="2400" dirty="0" smtClean="0"/>
              <a:t>piers performed by Civil </a:t>
            </a:r>
            <a:r>
              <a:rPr lang="en-US" sz="2400" dirty="0"/>
              <a:t>and Structural Engineers, Incorporated (C.A.S.E.) for </a:t>
            </a:r>
            <a:r>
              <a:rPr lang="en-US" sz="2400" dirty="0" err="1"/>
              <a:t>Moretrench</a:t>
            </a:r>
            <a:r>
              <a:rPr lang="en-US" sz="2400" dirty="0"/>
              <a:t> Environmental Services, </a:t>
            </a:r>
            <a:r>
              <a:rPr lang="en-US" sz="2400" dirty="0" smtClean="0"/>
              <a:t>LLC</a:t>
            </a:r>
          </a:p>
          <a:p>
            <a:pPr lvl="0">
              <a:buNone/>
            </a:pPr>
            <a:endParaRPr lang="en-US" sz="12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Universal Engineering Sciences </a:t>
            </a:r>
            <a:r>
              <a:rPr lang="en-US" sz="2400" dirty="0"/>
              <a:t>provided </a:t>
            </a:r>
            <a:r>
              <a:rPr lang="en-US" sz="2400" dirty="0" smtClean="0"/>
              <a:t>geotechnical support for </a:t>
            </a:r>
            <a:r>
              <a:rPr lang="en-US" sz="2400" dirty="0" err="1" smtClean="0"/>
              <a:t>Moretrench</a:t>
            </a:r>
            <a:endParaRPr lang="en-US" sz="2400" dirty="0" smtClean="0"/>
          </a:p>
          <a:p>
            <a:pPr>
              <a:buNone/>
            </a:pPr>
            <a:endParaRPr lang="en-US" sz="12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Multiple design iterations occurred – loads changed several times throughout the process (even after the load test)</a:t>
            </a:r>
            <a:endParaRPr lang="en-US" sz="2400" dirty="0" smtClean="0"/>
          </a:p>
          <a:p>
            <a:pPr lvl="0">
              <a:buNone/>
            </a:pPr>
            <a:endParaRPr lang="en-US" sz="1200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Design calculations reviewed by Amec Foster Wheeler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17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Micropile design loads</a:t>
            </a:r>
            <a:br>
              <a:rPr lang="en-US" dirty="0"/>
            </a:br>
            <a:r>
              <a:rPr lang="en-US" dirty="0"/>
              <a:t>Bridge No. 860390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71340" y="1242204"/>
            <a:ext cx="8232713" cy="510203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Lateral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load (Pier 5A):  1.9 tons per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pile</a:t>
            </a:r>
          </a:p>
          <a:p>
            <a:pPr>
              <a:buNone/>
            </a:pPr>
            <a:endParaRPr lang="en-US" sz="1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7.625” O.D. casing</a:t>
            </a:r>
          </a:p>
          <a:p>
            <a:pPr>
              <a:buNone/>
            </a:pPr>
            <a:endParaRPr lang="en-US" sz="1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8” nominal bond zone diameter assumed (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400" baseline="-25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buNone/>
            </a:pPr>
            <a:endParaRPr lang="en-US" sz="1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Type C method of grouting assumed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287491"/>
              </p:ext>
            </p:extLst>
          </p:nvPr>
        </p:nvGraphicFramePr>
        <p:xfrm>
          <a:off x="2387598" y="1304850"/>
          <a:ext cx="4000500" cy="2050227"/>
        </p:xfrm>
        <a:graphic>
          <a:graphicData uri="http://schemas.openxmlformats.org/drawingml/2006/table">
            <a:tbl>
              <a:tblPr firstRow="1" bandRow="1"/>
              <a:tblGrid>
                <a:gridCol w="1689100"/>
                <a:gridCol w="2311400"/>
              </a:tblGrid>
              <a:tr h="120440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Pier No.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216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Design </a:t>
                      </a:r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Pile </a:t>
                      </a:r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Load </a:t>
                      </a:r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(tons)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2167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CCD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CCD3"/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5A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8E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8E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659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974" y="1212714"/>
            <a:ext cx="4896151" cy="499215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3"/>
          </p:nvPr>
        </p:nvSpPr>
        <p:spPr>
          <a:xfrm>
            <a:off x="5469146" y="1362974"/>
            <a:ext cx="3226303" cy="5027633"/>
          </a:xfrm>
        </p:spPr>
        <p:txBody>
          <a:bodyPr/>
          <a:lstStyle/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Type A:  </a:t>
            </a:r>
            <a:r>
              <a:rPr lang="en-US" b="0" dirty="0" smtClean="0"/>
              <a:t>Gravity grout only</a:t>
            </a: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Type B:  </a:t>
            </a:r>
            <a:r>
              <a:rPr lang="en-US" b="0" dirty="0" smtClean="0"/>
              <a:t>Pressure grouted through casing during withdrawal</a:t>
            </a: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Type C:  </a:t>
            </a:r>
            <a:r>
              <a:rPr lang="en-US" b="0" dirty="0" smtClean="0"/>
              <a:t>Primary grout placed under gravity head, then one phase of secondary “global” pressure grouting</a:t>
            </a: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Type D:  </a:t>
            </a:r>
            <a:r>
              <a:rPr lang="en-US" b="0" dirty="0" smtClean="0"/>
              <a:t>Primary grout placed under gravity head, then one or more phases of secondary “global pressure grouting</a:t>
            </a:r>
            <a:endParaRPr lang="en-US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baseline="-25000" dirty="0" smtClean="0"/>
              <a:t>bond</a:t>
            </a:r>
            <a:r>
              <a:rPr lang="en-US" dirty="0" smtClean="0"/>
              <a:t> (grout-to-ground bond values)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4974" y="6260201"/>
            <a:ext cx="52189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Reference:, Micropile Design &amp; Construction, Table 5-3, FHWA NHI-05-039, December 2005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9281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600" y="3584619"/>
            <a:ext cx="8276168" cy="2738543"/>
          </a:xfrm>
        </p:spPr>
        <p:txBody>
          <a:bodyPr>
            <a:noAutofit/>
          </a:bodyPr>
          <a:lstStyle/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>
                <a:solidFill>
                  <a:schemeClr val="tx1"/>
                </a:solidFill>
              </a:rPr>
              <a:t>Type C construction method planned</a:t>
            </a: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>
                <a:solidFill>
                  <a:schemeClr val="tx1"/>
                </a:solidFill>
              </a:rPr>
              <a:t>Soil type selected was most similar to subsurface profile encountered by borings</a:t>
            </a: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b="0" dirty="0" smtClean="0">
              <a:solidFill>
                <a:schemeClr val="tx1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>
                <a:solidFill>
                  <a:schemeClr val="tx1"/>
                </a:solidFill>
              </a:rPr>
              <a:t>Selected </a:t>
            </a:r>
            <a:r>
              <a:rPr lang="en-US" sz="2400" b="0" dirty="0" smtClean="0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en-US" sz="2400" b="0" baseline="-25000" dirty="0" smtClean="0">
                <a:solidFill>
                  <a:schemeClr val="tx1"/>
                </a:solidFill>
              </a:rPr>
              <a:t>bond </a:t>
            </a:r>
            <a:r>
              <a:rPr lang="en-US" sz="2400" b="0" dirty="0" smtClean="0">
                <a:solidFill>
                  <a:schemeClr val="tx1"/>
                </a:solidFill>
              </a:rPr>
              <a:t>= 40 psi for design calculations</a:t>
            </a: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sz="2400" b="0" dirty="0">
              <a:solidFill>
                <a:schemeClr val="tx1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baseline="-25000" dirty="0"/>
              <a:t>bond</a:t>
            </a:r>
            <a:r>
              <a:rPr lang="en-US" dirty="0"/>
              <a:t> (grout-to-ground bond values)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211028"/>
              </p:ext>
            </p:extLst>
          </p:nvPr>
        </p:nvGraphicFramePr>
        <p:xfrm>
          <a:off x="255917" y="1223427"/>
          <a:ext cx="1034415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6" name="Document" r:id="rId3" imgW="6108641" imgH="1077215" progId="Word.Document.12">
                  <p:embed/>
                </p:oleObj>
              </mc:Choice>
              <mc:Fallback>
                <p:oleObj name="Document" r:id="rId3" imgW="6108641" imgH="107721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5917" y="1223427"/>
                        <a:ext cx="10344150" cy="182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35600" y="3157545"/>
            <a:ext cx="52189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Reference:, Micropile Design &amp; Construction, Table 5-3, FHWA NHI-05-039, December 2005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136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Micropile design assumptions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November 9,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STGEC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>
                <a:solidFill>
                  <a:srgbClr val="000000"/>
                </a:solidFill>
              </a:rPr>
              <a:pPr/>
              <a:t>26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Assumed all capacity derived in skin friction</a:t>
            </a:r>
          </a:p>
          <a:p>
            <a:pPr lvl="0">
              <a:buNone/>
            </a:pPr>
            <a:endParaRPr lang="en-US" sz="1200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Using F.S. = 2.5, calculated bond length, </a:t>
            </a:r>
            <a:r>
              <a:rPr lang="en-US" sz="2400" dirty="0" err="1" smtClean="0"/>
              <a:t>L</a:t>
            </a:r>
            <a:r>
              <a:rPr lang="en-US" sz="2400" baseline="-25000" dirty="0" err="1" smtClean="0"/>
              <a:t>b</a:t>
            </a:r>
            <a:r>
              <a:rPr lang="en-US" sz="2400" dirty="0"/>
              <a:t> </a:t>
            </a:r>
            <a:r>
              <a:rPr lang="en-US" sz="2400" dirty="0" smtClean="0"/>
              <a:t>= 41’</a:t>
            </a:r>
          </a:p>
          <a:p>
            <a:pPr lvl="0">
              <a:buNone/>
            </a:pPr>
            <a:endParaRPr lang="en-US" sz="12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Selected </a:t>
            </a:r>
            <a:r>
              <a:rPr lang="en-US" sz="2400" dirty="0" err="1" smtClean="0"/>
              <a:t>L</a:t>
            </a:r>
            <a:r>
              <a:rPr lang="en-US" sz="2400" baseline="-25000" dirty="0" err="1" smtClean="0"/>
              <a:t>b</a:t>
            </a:r>
            <a:r>
              <a:rPr lang="en-US" sz="2400" dirty="0"/>
              <a:t> </a:t>
            </a:r>
            <a:r>
              <a:rPr lang="en-US" sz="2400" dirty="0" smtClean="0"/>
              <a:t>= 55’ (conservative)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1200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Data </a:t>
            </a:r>
            <a:r>
              <a:rPr lang="en-US" sz="2400" dirty="0"/>
              <a:t>from test pile </a:t>
            </a:r>
            <a:r>
              <a:rPr lang="en-US" sz="2400" dirty="0" smtClean="0"/>
              <a:t>at Pier 4 to </a:t>
            </a:r>
            <a:r>
              <a:rPr lang="en-US" sz="2400" dirty="0"/>
              <a:t>be used for </a:t>
            </a:r>
            <a:r>
              <a:rPr lang="en-US" sz="2400" dirty="0" smtClean="0"/>
              <a:t>production piles </a:t>
            </a:r>
            <a:r>
              <a:rPr lang="en-US" sz="2400" dirty="0"/>
              <a:t>at both </a:t>
            </a:r>
            <a:r>
              <a:rPr lang="en-US" sz="2400" dirty="0" smtClean="0"/>
              <a:t>piers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12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Assumed </a:t>
            </a:r>
            <a:r>
              <a:rPr lang="en-US" sz="2400" dirty="0" smtClean="0"/>
              <a:t>production </a:t>
            </a:r>
            <a:r>
              <a:rPr lang="en-US" sz="2400" dirty="0"/>
              <a:t>piles would be installed in the same fashion as the test </a:t>
            </a:r>
            <a:r>
              <a:rPr lang="en-US" sz="2400" dirty="0" smtClean="0"/>
              <a:t>pile (same </a:t>
            </a:r>
            <a:r>
              <a:rPr lang="en-US" sz="2400" dirty="0"/>
              <a:t>grout pressure, same bond length below </a:t>
            </a:r>
            <a:r>
              <a:rPr lang="en-US" sz="2400" dirty="0" smtClean="0"/>
              <a:t>casing)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78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load testing (general)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Verify installation </a:t>
            </a:r>
            <a:r>
              <a:rPr lang="en-US" sz="2400" dirty="0"/>
              <a:t>methods </a:t>
            </a:r>
            <a:r>
              <a:rPr lang="en-US" sz="2400" dirty="0" smtClean="0"/>
              <a:t>capable </a:t>
            </a:r>
            <a:r>
              <a:rPr lang="en-US" sz="2400" dirty="0"/>
              <a:t>of achieving the specified grout-to-ground bond capacity with a specified factor of </a:t>
            </a:r>
            <a:r>
              <a:rPr lang="en-US" sz="2400" dirty="0" smtClean="0"/>
              <a:t>safety</a:t>
            </a:r>
          </a:p>
          <a:p>
            <a:pPr>
              <a:buNone/>
            </a:pPr>
            <a:r>
              <a:rPr lang="en-US" sz="2400" dirty="0" smtClean="0"/>
              <a:t>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Conducted on </a:t>
            </a:r>
            <a:r>
              <a:rPr lang="en-US" sz="2400" dirty="0"/>
              <a:t>non-production, “sacrificial” micropiles </a:t>
            </a:r>
            <a:r>
              <a:rPr lang="en-US" sz="2400" dirty="0" smtClean="0"/>
              <a:t>prior </a:t>
            </a:r>
            <a:r>
              <a:rPr lang="en-US" sz="2400" dirty="0"/>
              <a:t>to construction of production </a:t>
            </a:r>
            <a:r>
              <a:rPr lang="en-US" sz="2400" dirty="0" smtClean="0"/>
              <a:t>piles</a:t>
            </a:r>
          </a:p>
          <a:p>
            <a:pPr>
              <a:buNone/>
            </a:pPr>
            <a:r>
              <a:rPr lang="en-US" sz="240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May </a:t>
            </a:r>
            <a:r>
              <a:rPr lang="en-US" sz="2400" dirty="0"/>
              <a:t>or may not test </a:t>
            </a:r>
            <a:r>
              <a:rPr lang="en-US" sz="2400" dirty="0" smtClean="0"/>
              <a:t>micropile </a:t>
            </a:r>
            <a:r>
              <a:rPr lang="en-US" sz="2400" dirty="0"/>
              <a:t>to </a:t>
            </a:r>
            <a:r>
              <a:rPr lang="en-US" sz="2400" dirty="0" smtClean="0"/>
              <a:t>failure </a:t>
            </a:r>
          </a:p>
          <a:p>
            <a:pPr>
              <a:buNone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Rigorous </a:t>
            </a:r>
            <a:r>
              <a:rPr lang="en-US" sz="2400" dirty="0"/>
              <a:t>multiple-cycle test with the test load progressively increased during each loading cycle until </a:t>
            </a:r>
            <a:r>
              <a:rPr lang="en-US" sz="2400" dirty="0" smtClean="0"/>
              <a:t>final </a:t>
            </a:r>
            <a:r>
              <a:rPr lang="en-US" sz="2400" dirty="0"/>
              <a:t>specified maximum test load is </a:t>
            </a:r>
            <a:r>
              <a:rPr lang="en-US" sz="2400" dirty="0" smtClean="0"/>
              <a:t>reached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6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 load test pile at Pier 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977443" y="1233577"/>
            <a:ext cx="3082325" cy="52049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5443" y="1502709"/>
            <a:ext cx="4572000" cy="44627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685800">
              <a:spcAft>
                <a:spcPts val="600"/>
              </a:spcAft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Test </a:t>
            </a:r>
            <a:r>
              <a:rPr lang="en-US" sz="2400" dirty="0"/>
              <a:t>pile installed with a maximum applied grout pressure of 50 </a:t>
            </a:r>
            <a:r>
              <a:rPr lang="en-US" sz="2400" dirty="0" smtClean="0"/>
              <a:t>psi</a:t>
            </a:r>
          </a:p>
          <a:p>
            <a:pPr marL="342900" indent="-342900" defTabSz="685800">
              <a:spcAft>
                <a:spcPts val="600"/>
              </a:spcAft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sz="1200" dirty="0"/>
          </a:p>
          <a:p>
            <a:pPr marL="342900" indent="-342900" defTabSz="685800">
              <a:spcAft>
                <a:spcPts val="600"/>
              </a:spcAft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The test micropile was loaded statically in </a:t>
            </a:r>
            <a:r>
              <a:rPr lang="en-US" sz="2400" dirty="0" smtClean="0"/>
              <a:t>compression</a:t>
            </a:r>
          </a:p>
          <a:p>
            <a:pPr defTabSz="685800">
              <a:spcAft>
                <a:spcPts val="600"/>
              </a:spcAft>
              <a:buClr>
                <a:srgbClr val="5F2167"/>
              </a:buClr>
            </a:pPr>
            <a:endParaRPr lang="en-US" sz="1200" dirty="0" smtClean="0"/>
          </a:p>
          <a:p>
            <a:pPr marL="342900" indent="-342900" defTabSz="685800">
              <a:spcAft>
                <a:spcPts val="600"/>
              </a:spcAft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</a:rPr>
              <a:t>ASTM </a:t>
            </a:r>
            <a:r>
              <a:rPr lang="en-US" sz="2400" dirty="0">
                <a:solidFill>
                  <a:srgbClr val="000000"/>
                </a:solidFill>
              </a:rPr>
              <a:t>D1143, Standard Test Methods for Deep Foundations Under Static Axial Compressive Load (Quick Method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Pier 4 verification load test results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361" y="1369601"/>
            <a:ext cx="8327513" cy="467751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29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8570617" y="1966823"/>
            <a:ext cx="8628" cy="3597215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99063" y="5572665"/>
            <a:ext cx="7585060" cy="862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771900" y="1966823"/>
            <a:ext cx="8627" cy="146649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981810" y="3424687"/>
            <a:ext cx="3785212" cy="8626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7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Project location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92" y="1232254"/>
            <a:ext cx="6418053" cy="5042991"/>
          </a:xfr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584778" y="6275245"/>
            <a:ext cx="21467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u="sng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http://mapsof.net/florida/florida-county-map</a:t>
            </a:r>
            <a:endParaRPr lang="en-US" sz="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30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load test summary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November 9,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STGEC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>
                <a:solidFill>
                  <a:srgbClr val="000000"/>
                </a:solidFill>
              </a:rPr>
              <a:pPr/>
              <a:t>30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71340" y="1319842"/>
            <a:ext cx="8210747" cy="5024397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The </a:t>
            </a:r>
            <a:r>
              <a:rPr lang="en-US" sz="2400" dirty="0"/>
              <a:t>test pile was loaded to 199 </a:t>
            </a:r>
            <a:r>
              <a:rPr lang="en-US" sz="2400" dirty="0" smtClean="0"/>
              <a:t>tons (approx. </a:t>
            </a:r>
            <a:r>
              <a:rPr lang="en-US" sz="2400" dirty="0" smtClean="0"/>
              <a:t>2 x design </a:t>
            </a:r>
            <a:r>
              <a:rPr lang="en-US" sz="2400" dirty="0" smtClean="0"/>
              <a:t>load)</a:t>
            </a:r>
          </a:p>
          <a:p>
            <a:pPr lvl="0">
              <a:buNone/>
            </a:pPr>
            <a:endParaRPr lang="en-US" sz="12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 Downward </a:t>
            </a:r>
            <a:r>
              <a:rPr lang="en-US" sz="2400" dirty="0"/>
              <a:t>deflection of approximately </a:t>
            </a:r>
            <a:r>
              <a:rPr lang="en-US" sz="2400" dirty="0" smtClean="0"/>
              <a:t>0.3” at </a:t>
            </a:r>
            <a:r>
              <a:rPr lang="en-US" sz="2400" dirty="0"/>
              <a:t>the design load (99 tons) and </a:t>
            </a:r>
            <a:r>
              <a:rPr lang="en-US" sz="2400" dirty="0" smtClean="0"/>
              <a:t>0.75” </a:t>
            </a:r>
            <a:r>
              <a:rPr lang="en-US" sz="2400" dirty="0"/>
              <a:t>at 199 </a:t>
            </a:r>
            <a:r>
              <a:rPr lang="en-US" sz="2400" dirty="0" smtClean="0"/>
              <a:t>tons</a:t>
            </a:r>
          </a:p>
          <a:p>
            <a:pPr lvl="0">
              <a:buNone/>
            </a:pPr>
            <a:endParaRPr lang="en-US" sz="12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After unloading, the test pile had a permanent settlement of </a:t>
            </a:r>
            <a:r>
              <a:rPr lang="en-US" sz="2400" dirty="0" smtClean="0"/>
              <a:t>0.12”</a:t>
            </a:r>
          </a:p>
          <a:p>
            <a:pPr lvl="0">
              <a:buNone/>
            </a:pPr>
            <a:endParaRPr lang="en-US" sz="12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Test pile was not loaded to failure so the ultimate </a:t>
            </a:r>
            <a:r>
              <a:rPr lang="en-US" sz="2400" dirty="0" smtClean="0"/>
              <a:t>bond strength,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baseline="-25000" dirty="0" smtClean="0"/>
              <a:t>bond</a:t>
            </a:r>
            <a:r>
              <a:rPr lang="en-US" sz="2400" dirty="0" smtClean="0"/>
              <a:t>, </a:t>
            </a:r>
            <a:r>
              <a:rPr lang="en-US" sz="2400" dirty="0"/>
              <a:t>could not be </a:t>
            </a:r>
            <a:r>
              <a:rPr lang="en-US" sz="2400" dirty="0" smtClean="0"/>
              <a:t>determined</a:t>
            </a:r>
          </a:p>
          <a:p>
            <a:pPr lvl="0">
              <a:buNone/>
            </a:pPr>
            <a:endParaRPr lang="en-US" sz="13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The load test was observed and documented by </a:t>
            </a:r>
            <a:r>
              <a:rPr lang="en-US" sz="2400" dirty="0" smtClean="0"/>
              <a:t>Amec Foster Wheeler personnel</a:t>
            </a:r>
            <a:endParaRPr lang="en-US" sz="2400" dirty="0"/>
          </a:p>
          <a:p>
            <a:pPr marL="342900" indent="-342900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6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Pier 4 micropile installation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November 9,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STGEC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>
                <a:solidFill>
                  <a:srgbClr val="000000"/>
                </a:solidFill>
              </a:rPr>
              <a:pPr/>
              <a:t>31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Over </a:t>
            </a:r>
            <a:r>
              <a:rPr lang="en-US" sz="2400" dirty="0"/>
              <a:t>half of the production piles were installed with bond lengths </a:t>
            </a:r>
            <a:r>
              <a:rPr lang="en-US" sz="2400" dirty="0" smtClean="0"/>
              <a:t>&lt;55’ (51’ </a:t>
            </a:r>
            <a:r>
              <a:rPr lang="en-US" sz="2400" dirty="0"/>
              <a:t>to </a:t>
            </a:r>
            <a:r>
              <a:rPr lang="en-US" sz="2400" dirty="0" smtClean="0"/>
              <a:t>54’)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12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Grout </a:t>
            </a:r>
            <a:r>
              <a:rPr lang="en-US" sz="2400" dirty="0"/>
              <a:t>pressures of 6 to 30 psi were </a:t>
            </a:r>
            <a:r>
              <a:rPr lang="en-US" sz="2400" dirty="0" smtClean="0"/>
              <a:t>indicated </a:t>
            </a:r>
            <a:r>
              <a:rPr lang="en-US" sz="2400" dirty="0"/>
              <a:t>during installation of three production </a:t>
            </a:r>
            <a:r>
              <a:rPr lang="en-US" sz="2400" dirty="0" smtClean="0"/>
              <a:t>piles</a:t>
            </a:r>
          </a:p>
          <a:p>
            <a:pPr lvl="0">
              <a:buNone/>
            </a:pPr>
            <a:endParaRPr lang="en-US" sz="1200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Grout pressure gauge was later discovered to have malfunctioned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12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Goal was to confirm that these production piles achieved the required design </a:t>
            </a:r>
            <a:r>
              <a:rPr lang="en-US" sz="2400" dirty="0" smtClean="0"/>
              <a:t>capacity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1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F.S. ≥ 2 required  </a:t>
            </a:r>
            <a:endParaRPr lang="en-US" sz="2400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Pier 4 micropile installation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Amec Foster Wheeler personnel did not observe the micropile </a:t>
            </a:r>
            <a:r>
              <a:rPr lang="en-US" sz="2400" dirty="0" smtClean="0"/>
              <a:t>installations</a:t>
            </a:r>
          </a:p>
          <a:p>
            <a:pPr lvl="0">
              <a:buNone/>
            </a:pPr>
            <a:endParaRPr lang="en-US" sz="12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Micropile installation records prepared by </a:t>
            </a:r>
            <a:r>
              <a:rPr lang="en-US" sz="2400" dirty="0" err="1"/>
              <a:t>Moretrench</a:t>
            </a:r>
            <a:r>
              <a:rPr lang="en-US" sz="2400" dirty="0"/>
              <a:t> personnel </a:t>
            </a:r>
            <a:endParaRPr lang="en-US" sz="2400" dirty="0" smtClean="0"/>
          </a:p>
          <a:p>
            <a:pPr lvl="0">
              <a:buNone/>
            </a:pPr>
            <a:endParaRPr lang="en-US" sz="12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Amec Foster Wheeler was responsible for providing Foundation Certification Packages for both piers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4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Pier 4 micropile installation issues</a:t>
            </a:r>
            <a:br>
              <a:rPr lang="en-US" dirty="0" smtClean="0"/>
            </a:br>
            <a:r>
              <a:rPr lang="en-US" dirty="0" smtClean="0"/>
              <a:t>Shorter piles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November 9,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STGEC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>
                <a:solidFill>
                  <a:srgbClr val="000000"/>
                </a:solidFill>
              </a:rPr>
              <a:pPr/>
              <a:t>33</a:t>
            </a:fld>
            <a:endParaRPr lang="en-GB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471340" y="1311215"/>
                <a:ext cx="8210747" cy="5033024"/>
              </a:xfrm>
            </p:spPr>
            <p:txBody>
              <a:bodyPr>
                <a:normAutofit fontScale="92500" lnSpcReduction="20000"/>
              </a:bodyPr>
              <a:lstStyle/>
              <a:p>
                <a:pPr marL="342900" lvl="0" indent="-342900">
                  <a:buFont typeface="Wingdings" panose="05000000000000000000" pitchFamily="2" charset="2"/>
                  <a:buChar char="Ø"/>
                </a:pPr>
                <a:r>
                  <a:rPr lang="en-US" sz="2800" dirty="0" smtClean="0"/>
                  <a:t>Bond strength, </a:t>
                </a:r>
                <a:r>
                  <a:rPr lang="en-US" sz="2800" dirty="0" smtClean="0">
                    <a:latin typeface="Symbol" panose="05050102010706020507" pitchFamily="18" charset="2"/>
                  </a:rPr>
                  <a:t>a</a:t>
                </a:r>
                <a:r>
                  <a:rPr lang="en-US" sz="2800" baseline="-25000" dirty="0" smtClean="0"/>
                  <a:t>bond</a:t>
                </a:r>
                <a:r>
                  <a:rPr lang="en-US" sz="2800" dirty="0" smtClean="0"/>
                  <a:t>, of </a:t>
                </a:r>
                <a:r>
                  <a:rPr lang="en-US" sz="2800" dirty="0"/>
                  <a:t>the </a:t>
                </a:r>
                <a:r>
                  <a:rPr lang="en-US" sz="2800" dirty="0" smtClean="0"/>
                  <a:t>test pile </a:t>
                </a:r>
                <a:r>
                  <a:rPr lang="en-US" sz="2800" dirty="0"/>
                  <a:t>using the load test </a:t>
                </a:r>
                <a:r>
                  <a:rPr lang="en-US" sz="2800" dirty="0" smtClean="0"/>
                  <a:t>data was back-calculated:</a:t>
                </a:r>
              </a:p>
              <a:p>
                <a:pPr lvl="0">
                  <a:buNone/>
                </a:pPr>
                <a:endParaRPr lang="en-US" sz="1400" dirty="0"/>
              </a:p>
              <a:p>
                <a:pPr lvl="4" indent="0">
                  <a:buNone/>
                </a:pPr>
                <a:r>
                  <a:rPr lang="en-US" dirty="0" smtClean="0"/>
                  <a:t>		</a:t>
                </a:r>
                <a:r>
                  <a:rPr lang="en-US" sz="2600" b="1" dirty="0" smtClean="0">
                    <a:solidFill>
                      <a:srgbClr val="000000"/>
                    </a:solidFill>
                  </a:rPr>
                  <a:t>Q</a:t>
                </a:r>
                <a:r>
                  <a:rPr lang="en-US" sz="2600" b="1" baseline="-25000" dirty="0" smtClean="0">
                    <a:solidFill>
                      <a:srgbClr val="000000"/>
                    </a:solidFill>
                  </a:rPr>
                  <a:t>test </a:t>
                </a:r>
                <a:r>
                  <a:rPr lang="en-US" sz="2600" b="1" dirty="0">
                    <a:solidFill>
                      <a:srgbClr val="000000"/>
                    </a:solidFill>
                  </a:rPr>
                  <a:t>= </a:t>
                </a:r>
                <a:r>
                  <a:rPr lang="en-US" sz="2600" b="1" dirty="0" smtClean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p</a:t>
                </a:r>
                <a:r>
                  <a:rPr lang="en-US" sz="2600" b="1" dirty="0" smtClean="0">
                    <a:solidFill>
                      <a:srgbClr val="000000"/>
                    </a:solidFill>
                  </a:rPr>
                  <a:t>dL</a:t>
                </a:r>
                <a:r>
                  <a:rPr lang="en-US" sz="2600" b="1" baseline="-25000" dirty="0" smtClean="0">
                    <a:solidFill>
                      <a:srgbClr val="000000"/>
                    </a:solidFill>
                  </a:rPr>
                  <a:t>b</a:t>
                </a:r>
                <a:r>
                  <a:rPr lang="en-US" sz="2600" b="1" dirty="0" smtClean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a</a:t>
                </a:r>
                <a:r>
                  <a:rPr lang="en-US" sz="2600" b="1" baseline="-25000" dirty="0" smtClean="0">
                    <a:solidFill>
                      <a:srgbClr val="000000"/>
                    </a:solidFill>
                  </a:rPr>
                  <a:t>bond</a:t>
                </a:r>
                <a:endParaRPr lang="en-US" sz="2600" b="1" baseline="-25000" dirty="0">
                  <a:solidFill>
                    <a:srgbClr val="000000"/>
                  </a:solidFill>
                </a:endParaRPr>
              </a:p>
              <a:p>
                <a:pPr>
                  <a:buNone/>
                </a:pPr>
                <a:r>
                  <a:rPr lang="en-US" sz="2600" b="1" baseline="-25000" dirty="0">
                    <a:solidFill>
                      <a:srgbClr val="000000"/>
                    </a:solidFill>
                  </a:rPr>
                  <a:t>	</a:t>
                </a:r>
                <a:r>
                  <a:rPr lang="en-US" sz="2600" b="1" baseline="-25000" dirty="0" smtClean="0">
                    <a:solidFill>
                      <a:srgbClr val="000000"/>
                    </a:solidFill>
                  </a:rPr>
                  <a:t>		</a:t>
                </a:r>
                <a:r>
                  <a:rPr lang="en-US" sz="2600" b="1" dirty="0" smtClean="0">
                    <a:solidFill>
                      <a:srgbClr val="000000"/>
                    </a:solidFill>
                  </a:rPr>
                  <a:t>Q</a:t>
                </a:r>
                <a:r>
                  <a:rPr lang="en-US" sz="2600" b="1" baseline="-25000" dirty="0" smtClean="0">
                    <a:solidFill>
                      <a:srgbClr val="000000"/>
                    </a:solidFill>
                  </a:rPr>
                  <a:t>test</a:t>
                </a:r>
                <a:r>
                  <a:rPr lang="en-US" sz="2600" b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2600" b="1" dirty="0">
                    <a:solidFill>
                      <a:srgbClr val="000000"/>
                    </a:solidFill>
                  </a:rPr>
                  <a:t>= 199 </a:t>
                </a:r>
                <a:r>
                  <a:rPr lang="en-US" sz="2600" b="1" dirty="0" smtClean="0">
                    <a:solidFill>
                      <a:srgbClr val="000000"/>
                    </a:solidFill>
                  </a:rPr>
                  <a:t>tons (maximum load)</a:t>
                </a:r>
                <a:endParaRPr lang="en-US" sz="2600" b="1" dirty="0">
                  <a:solidFill>
                    <a:srgbClr val="000000"/>
                  </a:solidFill>
                </a:endParaRPr>
              </a:p>
              <a:p>
                <a:pPr>
                  <a:buNone/>
                </a:pPr>
                <a:r>
                  <a:rPr lang="en-US" sz="2600" b="1" dirty="0">
                    <a:solidFill>
                      <a:srgbClr val="000000"/>
                    </a:solidFill>
                  </a:rPr>
                  <a:t>	</a:t>
                </a:r>
                <a:r>
                  <a:rPr lang="en-US" sz="2600" b="1" dirty="0" smtClean="0">
                    <a:solidFill>
                      <a:srgbClr val="000000"/>
                    </a:solidFill>
                  </a:rPr>
                  <a:t>	</a:t>
                </a:r>
                <a:r>
                  <a:rPr lang="en-US" sz="2600" b="1" dirty="0">
                    <a:solidFill>
                      <a:srgbClr val="000000"/>
                    </a:solidFill>
                  </a:rPr>
                  <a:t>	</a:t>
                </a:r>
                <a:r>
                  <a:rPr lang="en-US" sz="2600" b="1" dirty="0" err="1" smtClean="0">
                    <a:solidFill>
                      <a:srgbClr val="000000"/>
                    </a:solidFill>
                  </a:rPr>
                  <a:t>d</a:t>
                </a:r>
                <a:r>
                  <a:rPr lang="en-US" sz="2600" b="1" baseline="-25000" dirty="0" err="1" smtClean="0">
                    <a:solidFill>
                      <a:srgbClr val="000000"/>
                    </a:solidFill>
                  </a:rPr>
                  <a:t>b</a:t>
                </a:r>
                <a:r>
                  <a:rPr lang="en-US" sz="2600" b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2600" b="1" dirty="0">
                    <a:solidFill>
                      <a:srgbClr val="000000"/>
                    </a:solidFill>
                  </a:rPr>
                  <a:t>= </a:t>
                </a:r>
                <a:r>
                  <a:rPr lang="en-US" sz="2600" b="1" dirty="0" smtClean="0">
                    <a:solidFill>
                      <a:srgbClr val="000000"/>
                    </a:solidFill>
                  </a:rPr>
                  <a:t>8 in (0.667 ft)</a:t>
                </a:r>
                <a:endParaRPr lang="en-US" sz="2600" b="1" dirty="0">
                  <a:solidFill>
                    <a:srgbClr val="000000"/>
                  </a:solidFill>
                </a:endParaRPr>
              </a:p>
              <a:p>
                <a:pPr>
                  <a:buNone/>
                </a:pPr>
                <a:r>
                  <a:rPr lang="en-US" sz="2600" b="1" dirty="0">
                    <a:solidFill>
                      <a:srgbClr val="000000"/>
                    </a:solidFill>
                  </a:rPr>
                  <a:t>	</a:t>
                </a:r>
                <a:r>
                  <a:rPr lang="en-US" sz="2600" b="1" dirty="0" smtClean="0">
                    <a:solidFill>
                      <a:srgbClr val="000000"/>
                    </a:solidFill>
                  </a:rPr>
                  <a:t>		</a:t>
                </a:r>
                <a:r>
                  <a:rPr lang="en-US" sz="2600" b="1" dirty="0" err="1" smtClean="0">
                    <a:solidFill>
                      <a:srgbClr val="000000"/>
                    </a:solidFill>
                  </a:rPr>
                  <a:t>L</a:t>
                </a:r>
                <a:r>
                  <a:rPr lang="en-US" sz="2600" b="1" baseline="-25000" dirty="0" err="1" smtClean="0">
                    <a:solidFill>
                      <a:srgbClr val="000000"/>
                    </a:solidFill>
                  </a:rPr>
                  <a:t>b</a:t>
                </a:r>
                <a:r>
                  <a:rPr lang="en-US" sz="2600" b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2600" b="1" dirty="0">
                    <a:solidFill>
                      <a:srgbClr val="000000"/>
                    </a:solidFill>
                  </a:rPr>
                  <a:t>= 55 ft	</a:t>
                </a:r>
                <a:endParaRPr lang="en-US" sz="2600" b="1" dirty="0" smtClean="0">
                  <a:solidFill>
                    <a:srgbClr val="000000"/>
                  </a:solidFill>
                </a:endParaRPr>
              </a:p>
              <a:p>
                <a:pPr>
                  <a:buNone/>
                </a:pPr>
                <a:r>
                  <a:rPr lang="en-US" sz="2600" b="1" dirty="0">
                    <a:solidFill>
                      <a:srgbClr val="000000"/>
                    </a:solidFill>
                  </a:rPr>
                  <a:t>	</a:t>
                </a:r>
                <a:r>
                  <a:rPr lang="en-US" sz="2600" b="1" dirty="0" smtClean="0">
                    <a:solidFill>
                      <a:srgbClr val="000000"/>
                    </a:solidFill>
                  </a:rPr>
                  <a:t>		</a:t>
                </a:r>
                <a:r>
                  <a:rPr lang="en-US" sz="2600" b="1" dirty="0" smtClean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a</a:t>
                </a:r>
                <a:r>
                  <a:rPr lang="en-US" sz="2600" b="1" baseline="-25000" dirty="0" smtClean="0">
                    <a:solidFill>
                      <a:srgbClr val="000000"/>
                    </a:solidFill>
                  </a:rPr>
                  <a:t>bond </a:t>
                </a:r>
                <a:r>
                  <a:rPr lang="en-US" sz="2600" b="1" dirty="0" smtClean="0">
                    <a:solidFill>
                      <a:srgbClr val="0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b="1" dirty="0">
                            <a:solidFill>
                              <a:srgbClr val="000000"/>
                            </a:solidFill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en-US" sz="2600" b="1" baseline="-25000" dirty="0">
                            <a:solidFill>
                              <a:srgbClr val="000000"/>
                            </a:solidFill>
                          </a:rPr>
                          <m:t>test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b="1" dirty="0">
                            <a:solidFill>
                              <a:srgbClr val="000000"/>
                            </a:solidFill>
                            <a:latin typeface="Symbol" panose="05050102010706020507" pitchFamily="18" charset="2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2600" b="1" dirty="0">
                            <a:solidFill>
                              <a:srgbClr val="000000"/>
                            </a:solidFill>
                          </a:rPr>
                          <m:t>dL</m:t>
                        </m:r>
                        <m:r>
                          <m:rPr>
                            <m:nor/>
                          </m:rPr>
                          <a:rPr lang="en-US" sz="2600" b="1" baseline="-25000" dirty="0">
                            <a:solidFill>
                              <a:srgbClr val="000000"/>
                            </a:solidFill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rgbClr val="000000"/>
                    </a:solidFill>
                  </a:rPr>
                  <a:t> = 24 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psi (1.73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tsf</a:t>
                </a:r>
                <a:r>
                  <a:rPr lang="en-US" sz="2400" b="1" dirty="0" smtClean="0">
                    <a:solidFill>
                      <a:srgbClr val="000000"/>
                    </a:solidFill>
                  </a:rPr>
                  <a:t>)   </a:t>
                </a:r>
              </a:p>
              <a:p>
                <a:pPr>
                  <a:buNone/>
                </a:pPr>
                <a:endParaRPr lang="en-US" sz="1400" b="1" dirty="0" smtClean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600" dirty="0" smtClean="0"/>
                  <a:t>This </a:t>
                </a:r>
                <a:r>
                  <a:rPr lang="en-US" sz="2600" dirty="0"/>
                  <a:t>is less than the </a:t>
                </a:r>
                <a:r>
                  <a:rPr lang="en-US" sz="2600" dirty="0" smtClean="0"/>
                  <a:t>assumed design </a:t>
                </a:r>
                <a:r>
                  <a:rPr lang="en-US" sz="2600" dirty="0"/>
                  <a:t>value of 40 </a:t>
                </a:r>
                <a:r>
                  <a:rPr lang="en-US" sz="2600" dirty="0" smtClean="0"/>
                  <a:t>psi, but </a:t>
                </a:r>
                <a:r>
                  <a:rPr lang="en-US" sz="2600" dirty="0" err="1" smtClean="0"/>
                  <a:t>L</a:t>
                </a:r>
                <a:r>
                  <a:rPr lang="en-US" sz="2600" baseline="-25000" dirty="0" err="1" smtClean="0"/>
                  <a:t>b</a:t>
                </a:r>
                <a:r>
                  <a:rPr lang="en-US" sz="2600" dirty="0" smtClean="0"/>
                  <a:t> was greater than the design calculations indicated</a:t>
                </a:r>
              </a:p>
              <a:p>
                <a:pPr>
                  <a:buNone/>
                </a:pPr>
                <a:endParaRPr lang="en-US" sz="2600" dirty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600" dirty="0"/>
                  <a:t>Calculated </a:t>
                </a:r>
                <a:r>
                  <a:rPr lang="en-US" sz="2600" dirty="0" smtClean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a</a:t>
                </a:r>
                <a:r>
                  <a:rPr lang="en-US" sz="2600" baseline="-25000" dirty="0" smtClean="0">
                    <a:solidFill>
                      <a:srgbClr val="000000"/>
                    </a:solidFill>
                  </a:rPr>
                  <a:t>bond</a:t>
                </a:r>
                <a:r>
                  <a:rPr lang="en-US" sz="2600" b="1" baseline="-25000" dirty="0" smtClean="0">
                    <a:solidFill>
                      <a:schemeClr val="tx2"/>
                    </a:solidFill>
                  </a:rPr>
                  <a:t> </a:t>
                </a:r>
                <a:r>
                  <a:rPr lang="en-US" sz="2600" dirty="0" smtClean="0"/>
                  <a:t>considered </a:t>
                </a:r>
                <a:r>
                  <a:rPr lang="en-US" sz="2600" dirty="0"/>
                  <a:t>to be conservative because test pile was not loaded to </a:t>
                </a:r>
                <a:r>
                  <a:rPr lang="en-US" sz="2600" dirty="0" smtClean="0"/>
                  <a:t>failure</a:t>
                </a:r>
                <a:endParaRPr lang="en-US" sz="2600" dirty="0"/>
              </a:p>
              <a:p>
                <a:pPr>
                  <a:buNone/>
                </a:pPr>
                <a:endParaRPr lang="en-US" dirty="0" smtClean="0"/>
              </a:p>
              <a:p>
                <a:pPr>
                  <a:buNone/>
                </a:pPr>
                <a:endParaRPr lang="en-US" dirty="0"/>
              </a:p>
              <a:p>
                <a:pPr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471340" y="1311215"/>
                <a:ext cx="8210747" cy="5033024"/>
              </a:xfrm>
              <a:blipFill rotWithShape="0">
                <a:blip r:embed="rId2"/>
                <a:stretch>
                  <a:fillRect l="-2227" t="-2663" r="-594" b="-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06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Pier 4 micropile installation issues</a:t>
            </a:r>
            <a:br>
              <a:rPr lang="en-US" dirty="0"/>
            </a:br>
            <a:r>
              <a:rPr lang="en-US" dirty="0"/>
              <a:t>Shorter piles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November 9,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STGEC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>
                <a:solidFill>
                  <a:srgbClr val="000000"/>
                </a:solidFill>
              </a:rPr>
              <a:pPr/>
              <a:t>34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capacity of the shorter </a:t>
            </a:r>
            <a:r>
              <a:rPr lang="en-US" sz="2400" dirty="0" smtClean="0"/>
              <a:t>piles, </a:t>
            </a:r>
            <a:r>
              <a:rPr lang="en-US" sz="2400" dirty="0" err="1" smtClean="0"/>
              <a:t>Q</a:t>
            </a:r>
            <a:r>
              <a:rPr lang="en-US" sz="2400" baseline="-25000" dirty="0" err="1" smtClean="0"/>
              <a:t>short</a:t>
            </a:r>
            <a:r>
              <a:rPr lang="en-US" sz="2400" dirty="0" smtClean="0"/>
              <a:t>, was calculated based on actual </a:t>
            </a:r>
            <a:r>
              <a:rPr lang="en-US" sz="2400" dirty="0" err="1" smtClean="0"/>
              <a:t>L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 and back-calculated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baseline="-25000" dirty="0" smtClean="0"/>
              <a:t>bond</a:t>
            </a:r>
            <a:r>
              <a:rPr lang="en-US" sz="2400" dirty="0" smtClean="0"/>
              <a:t>:</a:t>
            </a:r>
          </a:p>
          <a:p>
            <a:pPr>
              <a:buNone/>
            </a:pPr>
            <a:endParaRPr lang="en-US" sz="1300" dirty="0"/>
          </a:p>
          <a:p>
            <a:pPr>
              <a:buNone/>
            </a:pPr>
            <a:r>
              <a:rPr lang="en-US" dirty="0" smtClean="0"/>
              <a:t>			</a:t>
            </a:r>
            <a:r>
              <a:rPr lang="en-US" sz="2600" b="1" dirty="0" err="1" smtClean="0">
                <a:solidFill>
                  <a:srgbClr val="000000"/>
                </a:solidFill>
              </a:rPr>
              <a:t>Q</a:t>
            </a:r>
            <a:r>
              <a:rPr lang="en-US" sz="2600" b="1" baseline="-25000" dirty="0" err="1" smtClean="0">
                <a:solidFill>
                  <a:srgbClr val="000000"/>
                </a:solidFill>
              </a:rPr>
              <a:t>short</a:t>
            </a:r>
            <a:r>
              <a:rPr lang="en-US" sz="2600" b="1" baseline="-25000" dirty="0" smtClean="0">
                <a:solidFill>
                  <a:srgbClr val="000000"/>
                </a:solidFill>
              </a:rPr>
              <a:t> </a:t>
            </a:r>
            <a:r>
              <a:rPr lang="en-US" sz="2600" b="1" dirty="0">
                <a:solidFill>
                  <a:srgbClr val="000000"/>
                </a:solidFill>
              </a:rPr>
              <a:t>= </a:t>
            </a:r>
            <a:r>
              <a:rPr lang="en-US" sz="26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en-US" sz="2600" b="1" dirty="0" smtClean="0">
                <a:solidFill>
                  <a:srgbClr val="000000"/>
                </a:solidFill>
              </a:rPr>
              <a:t>dL</a:t>
            </a:r>
            <a:r>
              <a:rPr lang="en-US" sz="2600" b="1" baseline="-25000" dirty="0" smtClean="0">
                <a:solidFill>
                  <a:srgbClr val="000000"/>
                </a:solidFill>
              </a:rPr>
              <a:t>b</a:t>
            </a:r>
            <a:r>
              <a:rPr lang="en-US" sz="26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lang="en-US" sz="2600" b="1" baseline="-25000" dirty="0" smtClean="0">
                <a:solidFill>
                  <a:srgbClr val="000000"/>
                </a:solidFill>
              </a:rPr>
              <a:t>bond</a:t>
            </a:r>
            <a:endParaRPr lang="en-US" sz="2600" b="1" baseline="-250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sz="13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factor of safety </a:t>
            </a:r>
            <a:r>
              <a:rPr lang="en-US" sz="2400" dirty="0" smtClean="0"/>
              <a:t>was determined by </a:t>
            </a:r>
            <a:r>
              <a:rPr lang="en-US" sz="2400" dirty="0"/>
              <a:t>comparing the calculated capacity to the design </a:t>
            </a:r>
            <a:r>
              <a:rPr lang="en-US" sz="2400" dirty="0" smtClean="0"/>
              <a:t>load</a:t>
            </a:r>
          </a:p>
          <a:p>
            <a:pPr>
              <a:buNone/>
            </a:pPr>
            <a:r>
              <a:rPr lang="en-US" dirty="0" smtClean="0"/>
              <a:t>		</a:t>
            </a:r>
            <a:endParaRPr lang="en-US" sz="12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Lowest calculated F.S. = 1.9</a:t>
            </a:r>
          </a:p>
          <a:p>
            <a:pPr lvl="0">
              <a:buNone/>
            </a:pPr>
            <a:r>
              <a:rPr lang="en-US" sz="2400" dirty="0" smtClean="0"/>
              <a:t>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A</a:t>
            </a:r>
            <a:r>
              <a:rPr lang="en-US" sz="2400" dirty="0" smtClean="0"/>
              <a:t>ctual </a:t>
            </a:r>
            <a:r>
              <a:rPr lang="en-US" sz="2400" dirty="0"/>
              <a:t>factor of safety </a:t>
            </a:r>
            <a:r>
              <a:rPr lang="en-US" sz="2400" dirty="0" smtClean="0"/>
              <a:t>considered to be higher, and could </a:t>
            </a:r>
            <a:r>
              <a:rPr lang="en-US" sz="2400" dirty="0"/>
              <a:t>have been proven if the test pile had been loaded to </a:t>
            </a:r>
            <a:r>
              <a:rPr lang="en-US" sz="2400" dirty="0" smtClean="0"/>
              <a:t>failure</a:t>
            </a:r>
          </a:p>
          <a:p>
            <a:pPr lvl="0">
              <a:buNone/>
            </a:pPr>
            <a:r>
              <a:rPr lang="en-US" sz="2400" dirty="0" smtClean="0"/>
              <a:t>  </a:t>
            </a:r>
            <a:endParaRPr lang="en-US" sz="24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b="1" dirty="0" smtClean="0"/>
              <a:t>Conclusion:  </a:t>
            </a:r>
            <a:r>
              <a:rPr lang="en-US" sz="2400" dirty="0"/>
              <a:t>S</a:t>
            </a:r>
            <a:r>
              <a:rPr lang="en-US" sz="2400" dirty="0" smtClean="0"/>
              <a:t>horter </a:t>
            </a:r>
            <a:r>
              <a:rPr lang="en-US" sz="2400" dirty="0"/>
              <a:t>piles </a:t>
            </a:r>
            <a:r>
              <a:rPr lang="en-US" sz="2400" dirty="0" smtClean="0"/>
              <a:t>considered to be acceptable to support the </a:t>
            </a:r>
            <a:r>
              <a:rPr lang="en-US" sz="2400" dirty="0"/>
              <a:t>required design </a:t>
            </a:r>
            <a:r>
              <a:rPr lang="en-US" sz="2400" dirty="0" smtClean="0"/>
              <a:t>loads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4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Pier 4 micropile installation issues</a:t>
            </a:r>
            <a:br>
              <a:rPr lang="en-US" dirty="0"/>
            </a:br>
            <a:r>
              <a:rPr lang="en-US" dirty="0" smtClean="0"/>
              <a:t>Lower grout pressures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November 9,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STGEC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>
                <a:solidFill>
                  <a:srgbClr val="000000"/>
                </a:solidFill>
              </a:rPr>
              <a:pPr/>
              <a:t>35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71340" y="1371600"/>
            <a:ext cx="8210747" cy="4972639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600" dirty="0" smtClean="0"/>
              <a:t>Grout </a:t>
            </a:r>
            <a:r>
              <a:rPr lang="en-US" sz="2600" dirty="0"/>
              <a:t>pressures varied from 6 to 30 </a:t>
            </a:r>
            <a:r>
              <a:rPr lang="en-US" sz="2600" dirty="0" smtClean="0"/>
              <a:t>psi as indicated by malfunctioning pressure gauge</a:t>
            </a:r>
          </a:p>
          <a:p>
            <a:pPr lvl="0">
              <a:buNone/>
            </a:pPr>
            <a:endParaRPr lang="en-US" sz="26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 dirty="0" smtClean="0"/>
              <a:t>Although pump appeared to be functioning properly, grout </a:t>
            </a:r>
            <a:r>
              <a:rPr lang="en-US" sz="2600" dirty="0"/>
              <a:t>assumed </a:t>
            </a:r>
            <a:r>
              <a:rPr lang="en-US" sz="2600" dirty="0" smtClean="0"/>
              <a:t>to have been gravity fed (Type A), </a:t>
            </a:r>
            <a:r>
              <a:rPr lang="en-US" sz="2600" dirty="0"/>
              <a:t>not pumped under </a:t>
            </a:r>
            <a:r>
              <a:rPr lang="en-US" sz="2600" dirty="0" smtClean="0"/>
              <a:t>pressure, for conservatism</a:t>
            </a:r>
          </a:p>
          <a:p>
            <a:pPr>
              <a:buNone/>
            </a:pPr>
            <a:r>
              <a:rPr lang="en-US" sz="260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 dirty="0" smtClean="0"/>
              <a:t>Pile </a:t>
            </a:r>
            <a:r>
              <a:rPr lang="en-US" sz="2600" dirty="0"/>
              <a:t>capacity calculations </a:t>
            </a:r>
            <a:r>
              <a:rPr lang="en-US" sz="2600" dirty="0" smtClean="0"/>
              <a:t>revised</a:t>
            </a:r>
          </a:p>
          <a:p>
            <a:pPr>
              <a:buNone/>
            </a:pPr>
            <a:r>
              <a:rPr lang="en-US" sz="2600" dirty="0" smtClean="0"/>
              <a:t> </a:t>
            </a:r>
            <a:endParaRPr lang="en-US" sz="26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600" dirty="0"/>
              <a:t>Diameter of </a:t>
            </a:r>
            <a:r>
              <a:rPr lang="en-US" sz="2600" dirty="0" smtClean="0"/>
              <a:t>bond zone </a:t>
            </a:r>
            <a:r>
              <a:rPr lang="en-US" sz="2600" dirty="0"/>
              <a:t>assumed to not exceed </a:t>
            </a:r>
            <a:r>
              <a:rPr lang="en-US" sz="2600" dirty="0" smtClean="0"/>
              <a:t>7.625” </a:t>
            </a:r>
            <a:r>
              <a:rPr lang="en-US" sz="2600" dirty="0"/>
              <a:t>O.D. </a:t>
            </a:r>
            <a:r>
              <a:rPr lang="en-US" sz="2600" dirty="0" smtClean="0"/>
              <a:t>casing</a:t>
            </a:r>
          </a:p>
          <a:p>
            <a:pPr lvl="0">
              <a:buNone/>
            </a:pPr>
            <a:endParaRPr lang="en-US" sz="26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600" dirty="0"/>
              <a:t>Calculations included revising the </a:t>
            </a:r>
            <a:r>
              <a:rPr lang="en-US" sz="2600" dirty="0" smtClean="0">
                <a:latin typeface="Symbol" panose="05050102010706020507" pitchFamily="18" charset="2"/>
              </a:rPr>
              <a:t>a</a:t>
            </a:r>
            <a:r>
              <a:rPr lang="en-US" sz="2600" baseline="-25000" dirty="0" smtClean="0"/>
              <a:t>bond </a:t>
            </a:r>
            <a:r>
              <a:rPr lang="en-US" sz="2600" dirty="0"/>
              <a:t>to account for Type A grout method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45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Pier 4 micropile installation issues</a:t>
            </a:r>
            <a:br>
              <a:rPr lang="en-US" dirty="0"/>
            </a:br>
            <a:r>
              <a:rPr lang="en-US" dirty="0"/>
              <a:t>Lower grout pressures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November 9,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STGEC 2016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>
                <a:solidFill>
                  <a:srgbClr val="000000"/>
                </a:solidFill>
              </a:rPr>
              <a:pPr/>
              <a:t>36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35362" y="1167768"/>
            <a:ext cx="8210747" cy="517584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fr-CA" sz="1800" b="1" dirty="0" smtClean="0">
                <a:solidFill>
                  <a:schemeClr val="tx2"/>
                </a:solidFill>
              </a:rPr>
              <a:t>		</a:t>
            </a:r>
            <a:endParaRPr lang="en-US" sz="1800" b="1" dirty="0"/>
          </a:p>
          <a:p>
            <a:pPr marL="342900" lvl="0" indent="-342900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9600" dirty="0" smtClean="0"/>
              <a:t>Recalculated </a:t>
            </a:r>
            <a:r>
              <a:rPr lang="en-US" sz="9600" dirty="0"/>
              <a:t>the pile capacities </a:t>
            </a:r>
            <a:r>
              <a:rPr lang="en-US" sz="9600" dirty="0" smtClean="0"/>
              <a:t>average </a:t>
            </a:r>
            <a:r>
              <a:rPr lang="en-US" sz="9600" dirty="0" smtClean="0">
                <a:latin typeface="Symbol" panose="05050102010706020507" pitchFamily="18" charset="2"/>
              </a:rPr>
              <a:t>a</a:t>
            </a:r>
            <a:r>
              <a:rPr lang="en-US" sz="9600" baseline="-25000" dirty="0" smtClean="0"/>
              <a:t>bond </a:t>
            </a:r>
            <a:r>
              <a:rPr lang="en-US" sz="9600" dirty="0"/>
              <a:t>value </a:t>
            </a:r>
            <a:r>
              <a:rPr lang="en-US" sz="9600" dirty="0" smtClean="0"/>
              <a:t>for Type A grouting (22.5 psi) and </a:t>
            </a:r>
            <a:r>
              <a:rPr lang="en-US" sz="9600" dirty="0" err="1" smtClean="0"/>
              <a:t>d</a:t>
            </a:r>
            <a:r>
              <a:rPr lang="en-US" sz="9600" baseline="-25000" dirty="0" err="1" smtClean="0"/>
              <a:t>bond</a:t>
            </a:r>
            <a:r>
              <a:rPr lang="en-US" sz="9600" dirty="0" smtClean="0"/>
              <a:t> = 7.625”</a:t>
            </a:r>
          </a:p>
          <a:p>
            <a:pPr lvl="0">
              <a:buNone/>
            </a:pPr>
            <a:endParaRPr lang="en-US" sz="9600" dirty="0" smtClean="0"/>
          </a:p>
          <a:p>
            <a:pPr lvl="0">
              <a:buNone/>
            </a:pPr>
            <a:endParaRPr lang="en-US" sz="3200" dirty="0" smtClean="0"/>
          </a:p>
          <a:p>
            <a:pPr lvl="0">
              <a:buNone/>
            </a:pPr>
            <a:endParaRPr lang="en-US" sz="3200" dirty="0"/>
          </a:p>
          <a:p>
            <a:pPr lvl="0">
              <a:buNone/>
            </a:pPr>
            <a:endParaRPr lang="en-US" sz="3200" dirty="0" smtClean="0"/>
          </a:p>
          <a:p>
            <a:pPr lvl="0">
              <a:buNone/>
            </a:pPr>
            <a:endParaRPr lang="en-US" sz="3200" dirty="0"/>
          </a:p>
          <a:p>
            <a:pPr lvl="0">
              <a:buNone/>
            </a:pPr>
            <a:endParaRPr lang="en-US" sz="3200" dirty="0" smtClean="0"/>
          </a:p>
          <a:p>
            <a:pPr lvl="0">
              <a:buNone/>
            </a:pPr>
            <a:endParaRPr lang="en-US" sz="3200" dirty="0"/>
          </a:p>
          <a:p>
            <a:pPr lvl="0">
              <a:buNone/>
            </a:pPr>
            <a:endParaRPr lang="en-US" sz="3200" dirty="0" smtClean="0"/>
          </a:p>
          <a:p>
            <a:pPr lvl="0">
              <a:buNone/>
            </a:pPr>
            <a:endParaRPr lang="en-US" sz="32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48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9600" dirty="0" smtClean="0"/>
              <a:t>Calculated F.S. = 2</a:t>
            </a:r>
          </a:p>
          <a:p>
            <a:pPr>
              <a:buNone/>
            </a:pPr>
            <a:endParaRPr lang="en-US" sz="48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9600" b="1" dirty="0" smtClean="0"/>
              <a:t>Conclusion</a:t>
            </a:r>
            <a:r>
              <a:rPr lang="en-US" sz="9600" b="1" dirty="0"/>
              <a:t>:  </a:t>
            </a:r>
            <a:r>
              <a:rPr lang="en-US" sz="9600" dirty="0"/>
              <a:t>lower grout pressure piles considered to be acceptable to support the required design loads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96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6000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6000" dirty="0"/>
          </a:p>
          <a:p>
            <a:pPr>
              <a:buNone/>
            </a:pPr>
            <a:r>
              <a:rPr lang="en-US" dirty="0" smtClean="0"/>
              <a:t>		</a:t>
            </a:r>
            <a:endParaRPr lang="en-US" sz="1600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234914"/>
              </p:ext>
            </p:extLst>
          </p:nvPr>
        </p:nvGraphicFramePr>
        <p:xfrm>
          <a:off x="435362" y="1881835"/>
          <a:ext cx="10334625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3" name="Document" r:id="rId3" imgW="6108641" imgH="1077575" progId="Word.Document.12">
                  <p:embed/>
                </p:oleObj>
              </mc:Choice>
              <mc:Fallback>
                <p:oleObj name="Document" r:id="rId3" imgW="6108641" imgH="107757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5362" y="1881835"/>
                        <a:ext cx="10334625" cy="182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62674" y="3735464"/>
            <a:ext cx="52189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Reference:, Micropile Design &amp; Construction, Table 5-3, FHWA NHI-05-039, December 2005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9176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Bridge No. 860418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Micropiles used at three bent/pier locations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51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Bridge No. 860418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90704" y="1520034"/>
            <a:ext cx="854075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F2167"/>
              </a:buClr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</a:rPr>
              <a:t>Carries </a:t>
            </a:r>
            <a:r>
              <a:rPr lang="en-US" sz="2400" dirty="0">
                <a:solidFill>
                  <a:srgbClr val="000000"/>
                </a:solidFill>
              </a:rPr>
              <a:t>I-595 EB Over SR 7 (US 441) </a:t>
            </a:r>
          </a:p>
          <a:p>
            <a:pPr>
              <a:buClr>
                <a:srgbClr val="5F2167"/>
              </a:buClr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</a:rPr>
              <a:t>Two flyover ramps above Bridge No. 860418:</a:t>
            </a:r>
          </a:p>
          <a:p>
            <a:pPr>
              <a:buClr>
                <a:srgbClr val="5F2167"/>
              </a:buClr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800100" lvl="1" indent="-342900"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</a:rPr>
              <a:t>Bridge </a:t>
            </a:r>
            <a:r>
              <a:rPr lang="en-US" sz="2400" dirty="0">
                <a:solidFill>
                  <a:srgbClr val="000000"/>
                </a:solidFill>
              </a:rPr>
              <a:t>No. 860476 (NB US 441 to WB I-595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</a:p>
          <a:p>
            <a:pPr lvl="1">
              <a:buClr>
                <a:schemeClr val="accent3"/>
              </a:buClr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800100" lvl="1" indent="-342900"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</a:rPr>
              <a:t>Bridge </a:t>
            </a:r>
            <a:r>
              <a:rPr lang="en-US" sz="2400" dirty="0">
                <a:solidFill>
                  <a:srgbClr val="000000"/>
                </a:solidFill>
              </a:rPr>
              <a:t>No. 860477 (I-595 EB to US 441 NB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1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275" b="327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Bridge No. 860418 (2010)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0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Project location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GB" dirty="0" smtClean="0"/>
              <a:t>Project limits:  from I-75 to west of I-95 (10.5 miles)</a:t>
            </a:r>
            <a:endParaRPr lang="en-GB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4968815" y="6257562"/>
            <a:ext cx="34147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70C0"/>
                </a:solidFill>
                <a:hlinkClick r:id="rId3"/>
              </a:rPr>
              <a:t>http://www.dot.state.fl.us/surveyingandmapping/FloridaStateMap.shtm</a:t>
            </a:r>
            <a:r>
              <a:rPr lang="en-US" sz="800" dirty="0" smtClean="0">
                <a:solidFill>
                  <a:srgbClr val="0070C0"/>
                </a:solidFill>
              </a:rPr>
              <a:t> 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15" y="1793855"/>
            <a:ext cx="8253085" cy="446370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905828">
            <a:off x="2323800" y="3313755"/>
            <a:ext cx="3410337" cy="818965"/>
          </a:xfrm>
          <a:prstGeom prst="ellipse">
            <a:avLst/>
          </a:prstGeom>
          <a:noFill/>
          <a:ln w="0">
            <a:solidFill>
              <a:srgbClr val="5F2167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4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Bridge No. 860418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71340" y="1461155"/>
            <a:ext cx="8210747" cy="4513618"/>
          </a:xfrm>
        </p:spPr>
        <p:txBody>
          <a:bodyPr>
            <a:normAutofit fontScale="92500" lnSpcReduction="20000"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600" dirty="0"/>
              <a:t>283’ </a:t>
            </a:r>
            <a:r>
              <a:rPr lang="en-US" sz="2600" dirty="0" smtClean="0"/>
              <a:t>long</a:t>
            </a:r>
          </a:p>
          <a:p>
            <a:pPr>
              <a:buNone/>
            </a:pPr>
            <a:endParaRPr lang="en-US" sz="2600" dirty="0"/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600" dirty="0" smtClean="0"/>
              <a:t>Four spans </a:t>
            </a:r>
          </a:p>
          <a:p>
            <a:pPr lvl="0">
              <a:buNone/>
            </a:pPr>
            <a:endParaRPr lang="en-US" sz="2600" dirty="0"/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600" dirty="0" smtClean="0"/>
              <a:t>Originally three lanes with </a:t>
            </a:r>
            <a:r>
              <a:rPr lang="en-US" sz="2600" dirty="0"/>
              <a:t>emergency lanes on each side (56’ wide</a:t>
            </a:r>
            <a:r>
              <a:rPr lang="en-US" sz="2600" dirty="0" smtClean="0"/>
              <a:t>)</a:t>
            </a:r>
          </a:p>
          <a:p>
            <a:pPr lvl="0">
              <a:buNone/>
            </a:pPr>
            <a:endParaRPr lang="en-US" sz="2600" dirty="0"/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600" dirty="0"/>
              <a:t>Widened on each side to accommodate six travel lanes, a tapered exit lane, and one (outside) emergency lane (110’ to 120’ wide</a:t>
            </a:r>
            <a:r>
              <a:rPr lang="en-US" sz="2600" dirty="0" smtClean="0"/>
              <a:t>)</a:t>
            </a:r>
            <a:endParaRPr lang="en-US" sz="26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6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Bridge No. 860418 (2016)</a:t>
            </a:r>
            <a:endParaRPr lang="en-US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336" b="333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Bridge No. 860418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71340" y="1461155"/>
            <a:ext cx="8210747" cy="4814954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600" dirty="0" smtClean="0"/>
              <a:t>Existing </a:t>
            </a:r>
            <a:r>
              <a:rPr lang="en-US" sz="2600" dirty="0"/>
              <a:t>bridge bents/piers supported by </a:t>
            </a:r>
            <a:r>
              <a:rPr lang="en-US" sz="2600" dirty="0" smtClean="0"/>
              <a:t>18” </a:t>
            </a:r>
            <a:r>
              <a:rPr lang="en-US" sz="2600" dirty="0"/>
              <a:t>square </a:t>
            </a:r>
            <a:r>
              <a:rPr lang="en-US" sz="2600" dirty="0" err="1"/>
              <a:t>prestressed</a:t>
            </a:r>
            <a:r>
              <a:rPr lang="en-US" sz="2600" dirty="0"/>
              <a:t> concrete </a:t>
            </a:r>
            <a:r>
              <a:rPr lang="en-US" sz="2600" dirty="0" smtClean="0"/>
              <a:t>(PSC) piles </a:t>
            </a:r>
          </a:p>
          <a:p>
            <a:pPr marL="885825" lvl="2" indent="-342900">
              <a:buFont typeface="Wingdings" panose="05000000000000000000" pitchFamily="2" charset="2"/>
              <a:buChar char="Ø"/>
            </a:pPr>
            <a:r>
              <a:rPr lang="en-US" sz="2600" dirty="0" smtClean="0"/>
              <a:t>Plumb</a:t>
            </a:r>
            <a:r>
              <a:rPr lang="en-US" sz="3400" dirty="0" smtClean="0"/>
              <a:t> </a:t>
            </a:r>
          </a:p>
          <a:p>
            <a:pPr marL="885825" lvl="2" indent="-342900">
              <a:buFont typeface="Wingdings" panose="05000000000000000000" pitchFamily="2" charset="2"/>
              <a:buChar char="Ø"/>
            </a:pPr>
            <a:r>
              <a:rPr lang="en-US" sz="2600" dirty="0"/>
              <a:t>B</a:t>
            </a:r>
            <a:r>
              <a:rPr lang="en-US" sz="2600" dirty="0" smtClean="0"/>
              <a:t>attered</a:t>
            </a:r>
          </a:p>
          <a:p>
            <a:pPr lvl="0">
              <a:buNone/>
            </a:pPr>
            <a:endParaRPr lang="en-US" sz="26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600" dirty="0"/>
              <a:t>Original design for </a:t>
            </a:r>
            <a:r>
              <a:rPr lang="en-US" sz="2600" dirty="0" smtClean="0"/>
              <a:t>widening: </a:t>
            </a:r>
          </a:p>
          <a:p>
            <a:pPr marL="885825" lvl="2" indent="-342900">
              <a:buFont typeface="Wingdings" panose="05000000000000000000" pitchFamily="2" charset="2"/>
              <a:buChar char="Ø"/>
            </a:pPr>
            <a:r>
              <a:rPr lang="en-US" sz="2600" dirty="0" smtClean="0"/>
              <a:t>End bents:  18</a:t>
            </a:r>
            <a:r>
              <a:rPr lang="en-US" sz="2600" dirty="0"/>
              <a:t>” square PSC piles </a:t>
            </a:r>
          </a:p>
          <a:p>
            <a:pPr marL="885825" lvl="2" indent="-342900">
              <a:buFont typeface="Wingdings" panose="05000000000000000000" pitchFamily="2" charset="2"/>
              <a:buChar char="Ø"/>
            </a:pPr>
            <a:r>
              <a:rPr lang="en-US" sz="2600" dirty="0" smtClean="0"/>
              <a:t>Intermediate piers:  24</a:t>
            </a:r>
            <a:r>
              <a:rPr lang="en-US" sz="2600" dirty="0"/>
              <a:t>” square PSC </a:t>
            </a:r>
            <a:r>
              <a:rPr lang="en-US" sz="2600" dirty="0" smtClean="0"/>
              <a:t>piles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endParaRPr lang="en-US" sz="26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STGEC 2016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9, 2016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36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ow </a:t>
            </a:r>
            <a:r>
              <a:rPr lang="en-US" dirty="0"/>
              <a:t>overhead </a:t>
            </a:r>
            <a:r>
              <a:rPr lang="en-US" dirty="0" smtClean="0"/>
              <a:t>conditions</a:t>
            </a:r>
            <a:br>
              <a:rPr lang="en-US" dirty="0" smtClean="0"/>
            </a:br>
            <a:r>
              <a:rPr lang="en-US" dirty="0" smtClean="0"/>
              <a:t>Bridge </a:t>
            </a:r>
            <a:r>
              <a:rPr lang="en-US" dirty="0"/>
              <a:t>No. 860418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84440" y="1478917"/>
            <a:ext cx="8210747" cy="4513618"/>
          </a:xfrm>
        </p:spPr>
        <p:txBody>
          <a:bodyPr>
            <a:norm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endParaRPr lang="en-US" sz="26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STGEC 2016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9, 2016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43</a:t>
            </a:fld>
            <a:endParaRPr lang="en-GB"/>
          </a:p>
        </p:txBody>
      </p:sp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7718167"/>
              </p:ext>
            </p:extLst>
          </p:nvPr>
        </p:nvGraphicFramePr>
        <p:xfrm>
          <a:off x="2376836" y="1984663"/>
          <a:ext cx="4425953" cy="2613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407"/>
                <a:gridCol w="1833546"/>
              </a:tblGrid>
              <a:tr h="124161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+mn-lt"/>
                        </a:rPr>
                        <a:t>Bent/Pier No.</a:t>
                      </a:r>
                      <a:endParaRPr lang="en-GB" sz="2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n-lt"/>
                        </a:rPr>
                        <a:t>Overhead Clearance </a:t>
                      </a:r>
                      <a:r>
                        <a:rPr lang="en-US" sz="2400" dirty="0" smtClean="0">
                          <a:effectLst/>
                          <a:latin typeface="+mn-lt"/>
                        </a:rPr>
                        <a:t>(ft)</a:t>
                      </a:r>
                      <a:endParaRPr lang="en-US" sz="24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+mn-lt"/>
                        </a:rPr>
                        <a:t>End</a:t>
                      </a:r>
                      <a:r>
                        <a:rPr lang="en-GB" sz="2400" baseline="0" dirty="0" smtClean="0">
                          <a:latin typeface="+mn-lt"/>
                        </a:rPr>
                        <a:t> Bent 1 North</a:t>
                      </a:r>
                      <a:endParaRPr lang="en-GB" sz="24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+mn-lt"/>
                        </a:rPr>
                        <a:t>40</a:t>
                      </a:r>
                      <a:endParaRPr lang="en-GB" sz="24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+mn-lt"/>
                        </a:rPr>
                        <a:t>Pier 3 North</a:t>
                      </a:r>
                      <a:endParaRPr lang="en-GB" sz="24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+mn-lt"/>
                        </a:rPr>
                        <a:t>35</a:t>
                      </a:r>
                      <a:endParaRPr lang="en-GB" sz="24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+mn-lt"/>
                        </a:rPr>
                        <a:t>Pier 4 South</a:t>
                      </a:r>
                      <a:endParaRPr lang="en-GB" sz="24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+mn-lt"/>
                        </a:rPr>
                        <a:t>35</a:t>
                      </a:r>
                      <a:endParaRPr lang="en-GB" sz="24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47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8" b="13438"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 overhead conditions/conflicts with existing piles</a:t>
            </a:r>
            <a:br>
              <a:rPr lang="en-US" dirty="0" smtClean="0"/>
            </a:br>
            <a:r>
              <a:rPr lang="en-US" dirty="0" smtClean="0"/>
              <a:t>End Bent 1 North (during construction)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795623" y="2812211"/>
            <a:ext cx="2398143" cy="12767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82128" y="5697202"/>
            <a:ext cx="2917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Photo by Chris Burroughs (Amec Foster Wheeler)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 overhead </a:t>
            </a:r>
            <a:r>
              <a:rPr lang="en-US" dirty="0" smtClean="0"/>
              <a:t>conditions/conflicts with existing piles</a:t>
            </a:r>
            <a:br>
              <a:rPr lang="en-US" dirty="0" smtClean="0"/>
            </a:br>
            <a:r>
              <a:rPr lang="en-US" dirty="0" smtClean="0"/>
              <a:t>Pier 3 North (post-construction condition shown)</a:t>
            </a:r>
            <a:endParaRPr lang="en-US" dirty="0"/>
          </a:p>
        </p:txBody>
      </p:sp>
      <p:pic>
        <p:nvPicPr>
          <p:cNvPr id="11" name="Picture Placeholder 10"/>
          <p:cNvPicPr>
            <a:picLocks noGrp="1"/>
          </p:cNvPicPr>
          <p:nvPr>
            <p:ph type="pic" sz="quarter" idx="13"/>
          </p:nvPr>
        </p:nvPicPr>
        <p:blipFill>
          <a:blip r:embed="rId2"/>
          <a:srcRect t="2695" b="269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48310" y="4459660"/>
            <a:ext cx="5495026" cy="147547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808536" y="5645835"/>
            <a:ext cx="8909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Google Earth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06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 overhead </a:t>
            </a:r>
            <a:r>
              <a:rPr lang="en-US" dirty="0" smtClean="0"/>
              <a:t>conditions/conflicts with existing piles</a:t>
            </a:r>
            <a:br>
              <a:rPr lang="en-US" dirty="0" smtClean="0"/>
            </a:br>
            <a:r>
              <a:rPr lang="en-US" dirty="0" smtClean="0"/>
              <a:t>Pier 4 South (post-construction condition shown)</a:t>
            </a:r>
            <a:endParaRPr lang="en-US" dirty="0"/>
          </a:p>
        </p:txBody>
      </p:sp>
      <p:pic>
        <p:nvPicPr>
          <p:cNvPr id="10" name="Picture Placeholder 9"/>
          <p:cNvPicPr>
            <a:picLocks noGrp="1"/>
          </p:cNvPicPr>
          <p:nvPr>
            <p:ph type="pic" sz="quarter" idx="13"/>
          </p:nvPr>
        </p:nvPicPr>
        <p:blipFill>
          <a:blip r:embed="rId2"/>
          <a:srcRect t="3174" b="317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382219" y="4235570"/>
            <a:ext cx="3735238" cy="158685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42251" y="5645835"/>
            <a:ext cx="8909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Google Earth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71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F2167"/>
                </a:solidFill>
              </a:rPr>
              <a:t>Conflicts with existing piles</a:t>
            </a:r>
            <a:br>
              <a:rPr lang="en-US" dirty="0">
                <a:solidFill>
                  <a:srgbClr val="5F2167"/>
                </a:solidFill>
              </a:rPr>
            </a:br>
            <a:r>
              <a:rPr lang="en-US" dirty="0">
                <a:solidFill>
                  <a:srgbClr val="5F2167"/>
                </a:solidFill>
              </a:rPr>
              <a:t>End Bent 1 North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47056" y="1382969"/>
            <a:ext cx="4421163" cy="472774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47056" y="1751162"/>
            <a:ext cx="3210391" cy="2590404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77717" y="6213122"/>
            <a:ext cx="40716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Reference:  Foundation Layout, Bridge No. 860418, prepared by AECOM (6/17/2010)</a:t>
            </a:r>
            <a:endParaRPr lang="en-US" sz="800" dirty="0"/>
          </a:p>
        </p:txBody>
      </p:sp>
      <p:sp>
        <p:nvSpPr>
          <p:cNvPr id="6" name="Rectangle 5"/>
          <p:cNvSpPr/>
          <p:nvPr/>
        </p:nvSpPr>
        <p:spPr>
          <a:xfrm>
            <a:off x="4901483" y="3801883"/>
            <a:ext cx="106680" cy="106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9216064">
            <a:off x="4293735" y="3634210"/>
            <a:ext cx="131929" cy="130694"/>
          </a:xfrm>
          <a:prstGeom prst="rect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8384513">
            <a:off x="4510858" y="3348683"/>
            <a:ext cx="137146" cy="132875"/>
          </a:xfrm>
          <a:prstGeom prst="rect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8620245">
            <a:off x="4369988" y="3727525"/>
            <a:ext cx="169148" cy="137859"/>
          </a:xfrm>
          <a:prstGeom prst="triangle">
            <a:avLst>
              <a:gd name="adj" fmla="val 50136"/>
            </a:avLst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 rot="7718529">
            <a:off x="4627314" y="3429107"/>
            <a:ext cx="169148" cy="137859"/>
          </a:xfrm>
          <a:prstGeom prst="triangle">
            <a:avLst>
              <a:gd name="adj" fmla="val 50136"/>
            </a:avLst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6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F2167"/>
                </a:solidFill>
              </a:rPr>
              <a:t>Conflicts with existing piles</a:t>
            </a:r>
            <a:br>
              <a:rPr lang="en-US" dirty="0" smtClean="0">
                <a:solidFill>
                  <a:srgbClr val="5F2167"/>
                </a:solidFill>
              </a:rPr>
            </a:br>
            <a:r>
              <a:rPr lang="en-US" dirty="0" smtClean="0">
                <a:solidFill>
                  <a:srgbClr val="5F2167"/>
                </a:solidFill>
              </a:rPr>
              <a:t>Pier 3 North</a:t>
            </a:r>
            <a:endParaRPr lang="en-US" dirty="0">
              <a:solidFill>
                <a:srgbClr val="5F2167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71340" y="1461155"/>
            <a:ext cx="8210747" cy="4513618"/>
          </a:xfrm>
        </p:spPr>
        <p:txBody>
          <a:bodyPr>
            <a:norm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endParaRPr lang="en-US" sz="26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STGEC 2016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9, 2016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323" y="1320301"/>
            <a:ext cx="3652927" cy="476031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19245" y="1506245"/>
            <a:ext cx="2932981" cy="31898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332386" y="4798526"/>
            <a:ext cx="1447312" cy="13978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777717" y="6213122"/>
            <a:ext cx="40716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Reference:  Foundation Layout, Bridge No. 860418, prepared by AECOM (6/17/2010)</a:t>
            </a:r>
            <a:endParaRPr lang="en-US" sz="800" dirty="0"/>
          </a:p>
        </p:txBody>
      </p:sp>
      <p:sp>
        <p:nvSpPr>
          <p:cNvPr id="11" name="Rectangle 10"/>
          <p:cNvSpPr/>
          <p:nvPr/>
        </p:nvSpPr>
        <p:spPr>
          <a:xfrm rot="20973132">
            <a:off x="5108395" y="4394916"/>
            <a:ext cx="106680" cy="106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0973132">
            <a:off x="4647626" y="4461992"/>
            <a:ext cx="106680" cy="106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20973132">
            <a:off x="4709757" y="4915264"/>
            <a:ext cx="106680" cy="106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0973132">
            <a:off x="5170523" y="4861288"/>
            <a:ext cx="106680" cy="106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20918077">
            <a:off x="4688439" y="5558209"/>
            <a:ext cx="97037" cy="102116"/>
          </a:xfrm>
          <a:prstGeom prst="rect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21124066">
            <a:off x="5007523" y="5511825"/>
            <a:ext cx="97037" cy="102116"/>
          </a:xfrm>
          <a:prstGeom prst="rect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21249264">
            <a:off x="5302773" y="5480021"/>
            <a:ext cx="97037" cy="102116"/>
          </a:xfrm>
          <a:prstGeom prst="rect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 rot="10642318">
            <a:off x="4395061" y="4179696"/>
            <a:ext cx="118998" cy="125249"/>
          </a:xfrm>
          <a:prstGeom prst="triangle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 rot="9663715">
            <a:off x="4803964" y="4130818"/>
            <a:ext cx="118998" cy="125249"/>
          </a:xfrm>
          <a:prstGeom prst="triangle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 rot="8766342">
            <a:off x="5186546" y="3935368"/>
            <a:ext cx="118998" cy="125249"/>
          </a:xfrm>
          <a:prstGeom prst="triangle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 rot="19868013">
            <a:off x="4619829" y="5434649"/>
            <a:ext cx="118998" cy="125249"/>
          </a:xfrm>
          <a:prstGeom prst="triangle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 rot="20677354">
            <a:off x="4977668" y="5375366"/>
            <a:ext cx="118998" cy="125249"/>
          </a:xfrm>
          <a:prstGeom prst="triangle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 rot="1707641">
            <a:off x="5352592" y="5351318"/>
            <a:ext cx="118998" cy="125249"/>
          </a:xfrm>
          <a:prstGeom prst="triangle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300545">
            <a:off x="4379470" y="4038513"/>
            <a:ext cx="131906" cy="131594"/>
          </a:xfrm>
          <a:prstGeom prst="rect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20541100">
            <a:off x="4761119" y="3998374"/>
            <a:ext cx="124723" cy="124069"/>
          </a:xfrm>
          <a:prstGeom prst="rect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9838193">
            <a:off x="5120263" y="3817704"/>
            <a:ext cx="108381" cy="130051"/>
          </a:xfrm>
          <a:prstGeom prst="rect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3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F2167"/>
                </a:solidFill>
              </a:rPr>
              <a:t>Conflicts with existing piles</a:t>
            </a:r>
            <a:br>
              <a:rPr lang="en-US" dirty="0">
                <a:solidFill>
                  <a:srgbClr val="5F2167"/>
                </a:solidFill>
              </a:rPr>
            </a:br>
            <a:r>
              <a:rPr lang="en-US" dirty="0">
                <a:solidFill>
                  <a:srgbClr val="5F2167"/>
                </a:solidFill>
              </a:rPr>
              <a:t>Pier 4 South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92850" y="1377407"/>
            <a:ext cx="3407912" cy="48831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173062" y="1469141"/>
            <a:ext cx="1466490" cy="12508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778370" y="4374144"/>
            <a:ext cx="2329132" cy="17877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77717" y="6213122"/>
            <a:ext cx="40716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Reference:  Foundation Layout, Bridge No. 860418, prepared by AECOM (6/17/2010)</a:t>
            </a:r>
            <a:endParaRPr lang="en-US" sz="800" dirty="0"/>
          </a:p>
        </p:txBody>
      </p:sp>
      <p:sp>
        <p:nvSpPr>
          <p:cNvPr id="11" name="Rectangle 10"/>
          <p:cNvSpPr/>
          <p:nvPr/>
        </p:nvSpPr>
        <p:spPr>
          <a:xfrm rot="20973132">
            <a:off x="3967425" y="4517305"/>
            <a:ext cx="106680" cy="106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0973132">
            <a:off x="4378391" y="4455179"/>
            <a:ext cx="106680" cy="106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0973132">
            <a:off x="4232930" y="2434466"/>
            <a:ext cx="106680" cy="106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0973132">
            <a:off x="3725031" y="2496595"/>
            <a:ext cx="106680" cy="106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20973132">
            <a:off x="4091348" y="1934514"/>
            <a:ext cx="97037" cy="102116"/>
          </a:xfrm>
          <a:prstGeom prst="rect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20973132">
            <a:off x="3718094" y="1992867"/>
            <a:ext cx="89906" cy="103358"/>
          </a:xfrm>
          <a:prstGeom prst="rect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9043712">
            <a:off x="4799473" y="4770084"/>
            <a:ext cx="97037" cy="102116"/>
          </a:xfrm>
          <a:prstGeom prst="rect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8135690">
            <a:off x="4631833" y="4959496"/>
            <a:ext cx="97037" cy="102116"/>
          </a:xfrm>
          <a:prstGeom prst="rect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9126246">
            <a:off x="4714743" y="4671991"/>
            <a:ext cx="118998" cy="125249"/>
          </a:xfrm>
          <a:prstGeom prst="triangle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 rot="18380183">
            <a:off x="4523329" y="4879645"/>
            <a:ext cx="118998" cy="125249"/>
          </a:xfrm>
          <a:prstGeom prst="triangle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 rot="8429801">
            <a:off x="4166113" y="2030999"/>
            <a:ext cx="118998" cy="125249"/>
          </a:xfrm>
          <a:prstGeom prst="triangle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 rot="12364882">
            <a:off x="3640692" y="2115225"/>
            <a:ext cx="118998" cy="125249"/>
          </a:xfrm>
          <a:prstGeom prst="triangle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616459">
            <a:off x="4571994" y="5216607"/>
            <a:ext cx="97466" cy="107247"/>
          </a:xfrm>
          <a:prstGeom prst="rect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 rot="16782244">
            <a:off x="4439891" y="5178457"/>
            <a:ext cx="107938" cy="135523"/>
          </a:xfrm>
          <a:prstGeom prst="triangle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20973132">
            <a:off x="4001112" y="2746726"/>
            <a:ext cx="106680" cy="106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20973132">
            <a:off x="4300563" y="2974643"/>
            <a:ext cx="106680" cy="106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20973132">
            <a:off x="3771835" y="3036772"/>
            <a:ext cx="106680" cy="106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20973132">
            <a:off x="4195107" y="4212897"/>
            <a:ext cx="106680" cy="106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20973132">
            <a:off x="3891498" y="3999379"/>
            <a:ext cx="106680" cy="106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20973132">
            <a:off x="4424036" y="3927195"/>
            <a:ext cx="106680" cy="106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20195604">
            <a:off x="5021412" y="4647709"/>
            <a:ext cx="94003" cy="90824"/>
          </a:xfrm>
          <a:prstGeom prst="rect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 rot="20194674">
            <a:off x="4988321" y="4546963"/>
            <a:ext cx="106718" cy="111839"/>
          </a:xfrm>
          <a:prstGeom prst="triangle">
            <a:avLst/>
          </a:prstGeom>
          <a:solidFill>
            <a:srgbClr val="00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r>
              <a:rPr lang="en-GB" dirty="0" smtClean="0"/>
              <a:t>Background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The I-595 Corridor </a:t>
            </a:r>
            <a:r>
              <a:rPr lang="en-US" sz="2200" dirty="0" smtClean="0"/>
              <a:t>Improvement Project </a:t>
            </a:r>
            <a:r>
              <a:rPr lang="en-US" sz="2200" dirty="0"/>
              <a:t>was the first Public-Private Partnership </a:t>
            </a:r>
            <a:r>
              <a:rPr lang="en-US" sz="2200" dirty="0" smtClean="0"/>
              <a:t>(P3) for </a:t>
            </a:r>
            <a:r>
              <a:rPr lang="en-US" sz="2200" dirty="0"/>
              <a:t>a transportation project in the </a:t>
            </a:r>
            <a:r>
              <a:rPr lang="en-US" sz="2200" dirty="0" smtClean="0"/>
              <a:t>State of Florida</a:t>
            </a:r>
          </a:p>
          <a:p>
            <a:pPr>
              <a:spcAft>
                <a:spcPts val="300"/>
              </a:spcAft>
              <a:buNone/>
            </a:pPr>
            <a:endParaRPr lang="en-US" sz="1200" dirty="0"/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200" dirty="0" smtClean="0"/>
              <a:t>Design</a:t>
            </a:r>
            <a:r>
              <a:rPr lang="en-US" sz="2200" dirty="0"/>
              <a:t>, build, finance, operate, and </a:t>
            </a:r>
            <a:r>
              <a:rPr lang="en-US" sz="2200" dirty="0" smtClean="0"/>
              <a:t>maintain</a:t>
            </a:r>
          </a:p>
          <a:p>
            <a:pPr>
              <a:spcAft>
                <a:spcPts val="300"/>
              </a:spcAft>
              <a:buNone/>
            </a:pPr>
            <a:endParaRPr lang="en-US" sz="1200" dirty="0"/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$1.2B for design and construction</a:t>
            </a:r>
          </a:p>
          <a:p>
            <a:pPr>
              <a:spcAft>
                <a:spcPts val="300"/>
              </a:spcAft>
              <a:buNone/>
            </a:pPr>
            <a:endParaRPr lang="en-US" sz="1200" dirty="0"/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Partnership between FDOT and private </a:t>
            </a:r>
            <a:r>
              <a:rPr lang="en-US" sz="2200" dirty="0" smtClean="0"/>
              <a:t>concessionaire (I-595 Express, LLC)</a:t>
            </a:r>
          </a:p>
          <a:p>
            <a:pPr>
              <a:spcAft>
                <a:spcPts val="300"/>
              </a:spcAft>
              <a:buNone/>
            </a:pPr>
            <a:endParaRPr lang="en-US" sz="1200" dirty="0"/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200" dirty="0" smtClean="0"/>
              <a:t>I-595 Express, LLC is a partnership between ACS Infrastructure Development and TIAA-CREF</a:t>
            </a:r>
          </a:p>
          <a:p>
            <a:pPr>
              <a:spcAft>
                <a:spcPts val="300"/>
              </a:spcAft>
              <a:buNone/>
            </a:pPr>
            <a:endParaRPr lang="en-US" sz="18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STGEC 2016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5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Foundation type selection</a:t>
            </a:r>
            <a:br>
              <a:rPr lang="en-US" dirty="0" smtClean="0"/>
            </a:br>
            <a:r>
              <a:rPr lang="en-US" dirty="0" smtClean="0"/>
              <a:t>End Bent 1N, Piers 3N and 4S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71340" y="1461155"/>
            <a:ext cx="8210747" cy="4513618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Splices </a:t>
            </a:r>
            <a:r>
              <a:rPr lang="en-US" sz="2400" dirty="0"/>
              <a:t>were planned for the </a:t>
            </a:r>
            <a:r>
              <a:rPr lang="en-US" sz="2400" dirty="0" smtClean="0"/>
              <a:t>PSC piles to </a:t>
            </a:r>
            <a:r>
              <a:rPr lang="en-US" sz="2400" dirty="0"/>
              <a:t>accommodate the low overhead </a:t>
            </a:r>
            <a:r>
              <a:rPr lang="en-US" sz="2400" dirty="0" smtClean="0"/>
              <a:t>conditions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Subsequently decided to utilize 18” diameter, closed-ended steel pipe piles for these three </a:t>
            </a:r>
            <a:r>
              <a:rPr lang="en-US" sz="2400" dirty="0" smtClean="0"/>
              <a:t>piers</a:t>
            </a:r>
          </a:p>
          <a:p>
            <a:pPr>
              <a:buNone/>
            </a:pPr>
            <a:endParaRPr lang="en-US" sz="2800" dirty="0"/>
          </a:p>
          <a:p>
            <a:pPr marL="457200" lvl="0" indent="-457200">
              <a:buFont typeface="Wingdings" panose="05000000000000000000" pitchFamily="2" charset="2"/>
              <a:buChar char="Ø"/>
            </a:pPr>
            <a:endParaRPr lang="en-US" sz="26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STGEC 2016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9, 2016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27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Foundation </a:t>
            </a:r>
            <a:r>
              <a:rPr lang="en-US" dirty="0"/>
              <a:t>type selection</a:t>
            </a:r>
            <a:br>
              <a:rPr lang="en-US" dirty="0"/>
            </a:br>
            <a:r>
              <a:rPr lang="en-US" dirty="0"/>
              <a:t>End Bent 1N, Piers 3N and 4S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1340" y="1354347"/>
            <a:ext cx="8399611" cy="498989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Later revised design to use 9⅝-inch diameter micropiles at these locations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75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984" y="1949571"/>
            <a:ext cx="6610167" cy="441688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137611" y="2819400"/>
            <a:ext cx="284747" cy="28073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80750" y="2899611"/>
            <a:ext cx="523598" cy="52136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610727" y="3862137"/>
            <a:ext cx="806116" cy="80611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Micropile design loads</a:t>
            </a:r>
            <a:br>
              <a:rPr lang="en-US" dirty="0" smtClean="0"/>
            </a:br>
            <a:r>
              <a:rPr lang="en-US" dirty="0" smtClean="0"/>
              <a:t>Bridge No. 860418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84440" y="1478917"/>
            <a:ext cx="8210747" cy="4513618"/>
          </a:xfrm>
        </p:spPr>
        <p:txBody>
          <a:bodyPr>
            <a:norm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endParaRPr lang="en-US" sz="26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STGEC 2016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9, 2016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52</a:t>
            </a:fld>
            <a:endParaRPr lang="en-GB"/>
          </a:p>
        </p:txBody>
      </p:sp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4892962"/>
              </p:ext>
            </p:extLst>
          </p:nvPr>
        </p:nvGraphicFramePr>
        <p:xfrm>
          <a:off x="1677437" y="1527318"/>
          <a:ext cx="5824749" cy="2587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7994"/>
                <a:gridCol w="3096755"/>
              </a:tblGrid>
              <a:tr h="121588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+mn-lt"/>
                        </a:rPr>
                        <a:t>Bent/Pier No.</a:t>
                      </a:r>
                      <a:endParaRPr lang="en-GB" sz="2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+mn-lt"/>
                        </a:rPr>
                        <a:t>Factored Design Load per Pile, </a:t>
                      </a:r>
                      <a:r>
                        <a:rPr lang="en-US" sz="2400" dirty="0" smtClean="0">
                          <a:effectLst/>
                          <a:latin typeface="+mn-lt"/>
                        </a:rPr>
                        <a:t>R</a:t>
                      </a:r>
                      <a:r>
                        <a:rPr lang="en-US" sz="2400" baseline="-25000" dirty="0" smtClean="0">
                          <a:effectLst/>
                          <a:latin typeface="+mn-lt"/>
                        </a:rPr>
                        <a:t>r</a:t>
                      </a:r>
                      <a:r>
                        <a:rPr lang="en-US" sz="2400" dirty="0" smtClean="0">
                          <a:effectLst/>
                          <a:latin typeface="+mn-lt"/>
                        </a:rPr>
                        <a:t> (tons)</a:t>
                      </a:r>
                      <a:endParaRPr lang="en-US" sz="24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+mn-lt"/>
                        </a:rPr>
                        <a:t>End</a:t>
                      </a:r>
                      <a:r>
                        <a:rPr lang="en-GB" sz="2400" baseline="0" dirty="0" smtClean="0">
                          <a:latin typeface="+mn-lt"/>
                        </a:rPr>
                        <a:t> Bent 1 North</a:t>
                      </a:r>
                      <a:endParaRPr lang="en-GB" sz="24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+mn-lt"/>
                        </a:rPr>
                        <a:t>95</a:t>
                      </a:r>
                      <a:endParaRPr lang="en-GB" sz="24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+mn-lt"/>
                        </a:rPr>
                        <a:t>Pier 3 North</a:t>
                      </a:r>
                      <a:endParaRPr lang="en-GB" sz="24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+mn-lt"/>
                        </a:rPr>
                        <a:t>121</a:t>
                      </a:r>
                      <a:endParaRPr lang="en-GB" sz="24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+mn-lt"/>
                        </a:rPr>
                        <a:t>Pier 4 South</a:t>
                      </a:r>
                      <a:endParaRPr lang="en-GB" sz="24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+mn-lt"/>
                        </a:rPr>
                        <a:t>110</a:t>
                      </a:r>
                      <a:endParaRPr lang="en-GB" sz="24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245786" y="4989426"/>
            <a:ext cx="6688049" cy="586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Factored lateral loads: 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to 3 tons per micropile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05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53</a:t>
            </a:fld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>
                <a:solidFill>
                  <a:srgbClr val="000000"/>
                </a:solidFill>
              </a:rPr>
              <a:t>5</a:t>
            </a:r>
            <a:r>
              <a:rPr lang="en-US" sz="2400" b="0" dirty="0">
                <a:solidFill>
                  <a:srgbClr val="000000"/>
                </a:solidFill>
              </a:rPr>
              <a:t>’-10’ fill (</a:t>
            </a:r>
            <a:r>
              <a:rPr lang="en-US" sz="2400" b="0" dirty="0" err="1">
                <a:solidFill>
                  <a:srgbClr val="000000"/>
                </a:solidFill>
              </a:rPr>
              <a:t>limerock</a:t>
            </a:r>
            <a:r>
              <a:rPr lang="en-US" sz="2400" b="0" dirty="0">
                <a:solidFill>
                  <a:srgbClr val="000000"/>
                </a:solidFill>
              </a:rPr>
              <a:t>, sand</a:t>
            </a:r>
            <a:r>
              <a:rPr lang="en-US" sz="2400" b="0" dirty="0" smtClean="0">
                <a:solidFill>
                  <a:srgbClr val="000000"/>
                </a:solidFill>
              </a:rPr>
              <a:t>)</a:t>
            </a:r>
          </a:p>
          <a:p>
            <a:pPr>
              <a:buClr>
                <a:srgbClr val="5F2167"/>
              </a:buClr>
            </a:pPr>
            <a:endParaRPr lang="en-US" sz="2400" b="0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rgbClr val="000000"/>
                </a:solidFill>
              </a:rPr>
              <a:t>Alternating layers of weakly cemented </a:t>
            </a:r>
            <a:r>
              <a:rPr lang="en-US" sz="2400" b="0" dirty="0" smtClean="0">
                <a:solidFill>
                  <a:srgbClr val="000000"/>
                </a:solidFill>
              </a:rPr>
              <a:t>limestone and loose to dense sand </a:t>
            </a:r>
            <a:r>
              <a:rPr lang="en-US" sz="2400" b="0" dirty="0">
                <a:solidFill>
                  <a:srgbClr val="000000"/>
                </a:solidFill>
              </a:rPr>
              <a:t>(N=5 to 60 </a:t>
            </a:r>
            <a:r>
              <a:rPr lang="en-US" sz="2400" b="0" dirty="0" err="1">
                <a:solidFill>
                  <a:srgbClr val="000000"/>
                </a:solidFill>
              </a:rPr>
              <a:t>bpf</a:t>
            </a:r>
            <a:r>
              <a:rPr lang="en-US" sz="2400" b="0" dirty="0">
                <a:solidFill>
                  <a:srgbClr val="000000"/>
                </a:solidFill>
              </a:rPr>
              <a:t>, with occasional zones of </a:t>
            </a:r>
            <a:r>
              <a:rPr lang="en-US" sz="2400" b="0" dirty="0" smtClean="0">
                <a:solidFill>
                  <a:srgbClr val="000000"/>
                </a:solidFill>
              </a:rPr>
              <a:t>N</a:t>
            </a:r>
            <a:r>
              <a:rPr lang="en-US" sz="2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lang="en-US" sz="2400" b="0" dirty="0" smtClean="0">
                <a:solidFill>
                  <a:srgbClr val="000000"/>
                </a:solidFill>
              </a:rPr>
              <a:t>100 </a:t>
            </a:r>
            <a:r>
              <a:rPr lang="en-US" sz="2400" b="0" dirty="0" err="1">
                <a:solidFill>
                  <a:srgbClr val="000000"/>
                </a:solidFill>
              </a:rPr>
              <a:t>bpf</a:t>
            </a:r>
            <a:r>
              <a:rPr lang="en-US" sz="2400" b="0" dirty="0">
                <a:solidFill>
                  <a:srgbClr val="000000"/>
                </a:solidFill>
              </a:rPr>
              <a:t>)</a:t>
            </a: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sz="2400" b="0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rgbClr val="000000"/>
                </a:solidFill>
              </a:rPr>
              <a:t>Groundwater 5’-8’ </a:t>
            </a:r>
            <a:r>
              <a:rPr lang="en-US" sz="2400" b="0" dirty="0" err="1">
                <a:solidFill>
                  <a:srgbClr val="000000"/>
                </a:solidFill>
              </a:rPr>
              <a:t>bgs</a:t>
            </a:r>
            <a:endParaRPr lang="en-US" sz="2400" b="0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sz="2400" b="0" dirty="0">
              <a:solidFill>
                <a:srgbClr val="0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5270740" y="1397000"/>
            <a:ext cx="1906437" cy="499427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Subsurface conditions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047117" y="1203704"/>
            <a:ext cx="1388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Boring BBZ7-418-2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9869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F2167"/>
                </a:solidFill>
              </a:rPr>
              <a:t>Micropile design</a:t>
            </a:r>
            <a:endParaRPr lang="en-US" dirty="0">
              <a:solidFill>
                <a:srgbClr val="5F216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250371" y="1284514"/>
                <a:ext cx="8708571" cy="5116285"/>
              </a:xfrm>
            </p:spPr>
            <p:txBody>
              <a:bodyPr>
                <a:normAutofit fontScale="25000" lnSpcReduction="20000"/>
              </a:bodyPr>
              <a:lstStyle/>
              <a:p>
                <a:pPr>
                  <a:buNone/>
                </a:pPr>
                <a:r>
                  <a:rPr lang="en-US" sz="2800" dirty="0" smtClean="0"/>
                  <a:t> </a:t>
                </a:r>
                <a:endParaRPr lang="en-US" sz="7400" dirty="0"/>
              </a:p>
              <a:p>
                <a:pPr>
                  <a:buNone/>
                </a:pPr>
                <a:r>
                  <a:rPr lang="en-US" sz="7400" dirty="0" smtClean="0"/>
                  <a:t>		</a:t>
                </a:r>
              </a:p>
              <a:p>
                <a:pPr>
                  <a:buNone/>
                </a:pPr>
                <a:r>
                  <a:rPr lang="en-US" sz="7400" dirty="0"/>
                  <a:t>	</a:t>
                </a:r>
                <a:r>
                  <a:rPr lang="en-US" sz="7400" dirty="0" smtClean="0"/>
                  <a:t>	</a:t>
                </a:r>
                <a:r>
                  <a:rPr lang="en-US" sz="9600" b="1" dirty="0" smtClean="0"/>
                  <a:t>R</a:t>
                </a:r>
                <a:r>
                  <a:rPr lang="en-US" sz="9600" b="1" baseline="-25000" dirty="0" smtClean="0"/>
                  <a:t>r</a:t>
                </a:r>
                <a:r>
                  <a:rPr lang="en-US" sz="9600" b="1" dirty="0" smtClean="0"/>
                  <a:t> </a:t>
                </a:r>
                <a:r>
                  <a:rPr lang="en-US" sz="9600" dirty="0"/>
                  <a:t>=</a:t>
                </a:r>
                <a:r>
                  <a:rPr lang="en-US" sz="9600" b="1" dirty="0"/>
                  <a:t> </a:t>
                </a:r>
                <a:r>
                  <a:rPr lang="en-US" sz="9600" b="1" dirty="0">
                    <a:latin typeface="Symbol" panose="05050102010706020507" pitchFamily="18" charset="2"/>
                  </a:rPr>
                  <a:t>f</a:t>
                </a:r>
                <a:r>
                  <a:rPr lang="en-US" sz="9600" b="1" baseline="-25000" dirty="0"/>
                  <a:t>qs</a:t>
                </a:r>
                <a:r>
                  <a:rPr lang="en-US" sz="9600" b="1" dirty="0"/>
                  <a:t>R</a:t>
                </a:r>
                <a:r>
                  <a:rPr lang="en-US" sz="9600" b="1" baseline="-25000" dirty="0"/>
                  <a:t>s</a:t>
                </a:r>
                <a:endParaRPr lang="en-US" sz="9600" b="1" dirty="0"/>
              </a:p>
              <a:p>
                <a:pPr>
                  <a:buNone/>
                </a:pPr>
                <a:r>
                  <a:rPr lang="en-US" sz="9600" dirty="0"/>
                  <a:t> </a:t>
                </a:r>
              </a:p>
              <a:p>
                <a:pPr>
                  <a:buNone/>
                </a:pPr>
                <a:r>
                  <a:rPr lang="en-US" sz="9600" dirty="0"/>
                  <a:t>    </a:t>
                </a:r>
                <a:r>
                  <a:rPr lang="en-US" sz="9600" dirty="0" smtClean="0"/>
                  <a:t>where  </a:t>
                </a:r>
                <a:r>
                  <a:rPr lang="en-US" sz="9600" b="1" dirty="0" smtClean="0"/>
                  <a:t>R</a:t>
                </a:r>
                <a:r>
                  <a:rPr lang="en-US" sz="9600" b="1" baseline="-25000" dirty="0" smtClean="0"/>
                  <a:t>r</a:t>
                </a:r>
                <a:r>
                  <a:rPr lang="en-US" sz="9600" dirty="0" smtClean="0"/>
                  <a:t> </a:t>
                </a:r>
                <a:r>
                  <a:rPr lang="en-US" sz="9600" dirty="0"/>
                  <a:t>= Factored Design </a:t>
                </a:r>
                <a:r>
                  <a:rPr lang="en-US" sz="9600" dirty="0" smtClean="0"/>
                  <a:t>Load</a:t>
                </a:r>
              </a:p>
              <a:p>
                <a:pPr>
                  <a:buNone/>
                </a:pPr>
                <a:r>
                  <a:rPr lang="en-US" sz="9600" dirty="0" smtClean="0"/>
                  <a:t>	</a:t>
                </a:r>
                <a:r>
                  <a:rPr lang="en-US" sz="9600" dirty="0"/>
                  <a:t> </a:t>
                </a:r>
                <a:r>
                  <a:rPr lang="en-US" sz="9600" dirty="0" smtClean="0"/>
                  <a:t>      </a:t>
                </a:r>
                <a:r>
                  <a:rPr lang="en-US" sz="9600" b="1" dirty="0" err="1" smtClean="0">
                    <a:latin typeface="Symbol" panose="05050102010706020507" pitchFamily="18" charset="2"/>
                  </a:rPr>
                  <a:t>f</a:t>
                </a:r>
                <a:r>
                  <a:rPr lang="en-US" sz="9600" b="1" baseline="-25000" dirty="0" err="1" smtClean="0"/>
                  <a:t>qs</a:t>
                </a:r>
                <a:r>
                  <a:rPr lang="en-US" sz="9600" dirty="0" smtClean="0"/>
                  <a:t> = Resistance Factor (0.55*)</a:t>
                </a:r>
              </a:p>
              <a:p>
                <a:pPr>
                  <a:buNone/>
                </a:pPr>
                <a:r>
                  <a:rPr lang="en-US" sz="9600" dirty="0" smtClean="0"/>
                  <a:t>		</a:t>
                </a:r>
                <a:r>
                  <a:rPr lang="en-US" sz="9600" b="1" dirty="0" err="1" smtClean="0"/>
                  <a:t>R</a:t>
                </a:r>
                <a:r>
                  <a:rPr lang="en-US" sz="9600" b="1" baseline="-25000" dirty="0" err="1" smtClean="0"/>
                  <a:t>s</a:t>
                </a:r>
                <a:r>
                  <a:rPr lang="en-US" sz="9600" dirty="0" smtClean="0"/>
                  <a:t> </a:t>
                </a:r>
                <a:r>
                  <a:rPr lang="en-US" sz="9600" dirty="0"/>
                  <a:t>= Nominal Bearing </a:t>
                </a:r>
                <a:r>
                  <a:rPr lang="en-US" sz="9600" dirty="0" smtClean="0"/>
                  <a:t>Resistance = </a:t>
                </a:r>
                <a:r>
                  <a:rPr lang="en-US" sz="9600" b="1" dirty="0" err="1" smtClean="0">
                    <a:latin typeface="Symbol" panose="05050102010706020507" pitchFamily="18" charset="2"/>
                  </a:rPr>
                  <a:t>p</a:t>
                </a:r>
                <a:r>
                  <a:rPr lang="en-US" sz="9600" b="1" dirty="0" err="1" smtClean="0"/>
                  <a:t>d</a:t>
                </a:r>
                <a:r>
                  <a:rPr lang="en-US" sz="9600" b="1" baseline="-25000" dirty="0" err="1" smtClean="0"/>
                  <a:t>b</a:t>
                </a:r>
                <a:r>
                  <a:rPr lang="en-US" sz="9600" b="1" dirty="0" err="1" smtClean="0">
                    <a:latin typeface="Symbol" panose="05050102010706020507" pitchFamily="18" charset="2"/>
                  </a:rPr>
                  <a:t>a</a:t>
                </a:r>
                <a:r>
                  <a:rPr lang="en-US" sz="9600" b="1" baseline="-25000" dirty="0" err="1" smtClean="0"/>
                  <a:t>bond</a:t>
                </a:r>
                <a:r>
                  <a:rPr lang="en-US" sz="9600" b="1" dirty="0" err="1" smtClean="0"/>
                  <a:t>L</a:t>
                </a:r>
                <a:r>
                  <a:rPr lang="en-US" sz="9600" b="1" baseline="-25000" dirty="0" err="1" smtClean="0"/>
                  <a:t>b</a:t>
                </a:r>
                <a:endParaRPr lang="en-US" sz="9600" b="1" dirty="0"/>
              </a:p>
              <a:p>
                <a:pPr>
                  <a:buNone/>
                </a:pPr>
                <a:r>
                  <a:rPr lang="en-US" sz="9600" dirty="0" smtClean="0"/>
                  <a:t>		</a:t>
                </a:r>
                <a:r>
                  <a:rPr lang="en-US" sz="9600" b="1" dirty="0" err="1" smtClean="0"/>
                  <a:t>d</a:t>
                </a:r>
                <a:r>
                  <a:rPr lang="en-US" sz="9600" b="1" baseline="-25000" dirty="0" err="1" smtClean="0"/>
                  <a:t>b</a:t>
                </a:r>
                <a:r>
                  <a:rPr lang="en-US" sz="9600" dirty="0" smtClean="0"/>
                  <a:t> </a:t>
                </a:r>
                <a:r>
                  <a:rPr lang="en-US" sz="9600" dirty="0"/>
                  <a:t>= Micropile grout zone diameter </a:t>
                </a:r>
                <a:r>
                  <a:rPr lang="en-US" sz="9600" dirty="0" smtClean="0"/>
                  <a:t>(10” assumed)</a:t>
                </a:r>
                <a:endParaRPr lang="en-US" sz="9600" dirty="0"/>
              </a:p>
              <a:p>
                <a:pPr>
                  <a:buNone/>
                </a:pPr>
                <a:r>
                  <a:rPr lang="en-US" sz="9600" dirty="0"/>
                  <a:t>	</a:t>
                </a:r>
                <a:r>
                  <a:rPr lang="en-US" sz="9600" dirty="0" smtClean="0"/>
                  <a:t>     </a:t>
                </a:r>
                <a:r>
                  <a:rPr lang="en-US" sz="9600" b="1" dirty="0" smtClean="0">
                    <a:latin typeface="Symbol" panose="05050102010706020507" pitchFamily="18" charset="2"/>
                  </a:rPr>
                  <a:t>a</a:t>
                </a:r>
                <a:r>
                  <a:rPr lang="en-US" sz="9600" b="1" baseline="-25000" dirty="0" smtClean="0"/>
                  <a:t>bond</a:t>
                </a:r>
                <a:r>
                  <a:rPr lang="en-US" sz="9600" dirty="0" smtClean="0"/>
                  <a:t> </a:t>
                </a:r>
                <a:r>
                  <a:rPr lang="en-US" sz="9600" dirty="0"/>
                  <a:t>= ultimate bond </a:t>
                </a:r>
                <a:r>
                  <a:rPr lang="en-US" sz="9600" dirty="0" smtClean="0"/>
                  <a:t>strength (from load test, 860390)</a:t>
                </a:r>
              </a:p>
              <a:p>
                <a:pPr>
                  <a:buNone/>
                </a:pPr>
                <a:r>
                  <a:rPr lang="en-US" sz="9600" dirty="0" smtClean="0"/>
                  <a:t>		 </a:t>
                </a:r>
                <a:r>
                  <a:rPr lang="en-US" sz="9600" b="1" dirty="0" err="1" smtClean="0"/>
                  <a:t>L</a:t>
                </a:r>
                <a:r>
                  <a:rPr lang="en-US" sz="9600" b="1" baseline="-25000" dirty="0" err="1" smtClean="0"/>
                  <a:t>b</a:t>
                </a:r>
                <a:r>
                  <a:rPr lang="en-US" sz="9600" dirty="0" smtClean="0"/>
                  <a:t> = bond length</a:t>
                </a:r>
              </a:p>
              <a:p>
                <a:pPr>
                  <a:buNone/>
                </a:pPr>
                <a:r>
                  <a:rPr lang="en-US" sz="2800" dirty="0"/>
                  <a:t> </a:t>
                </a:r>
                <a:endParaRPr lang="en-US" sz="1800" dirty="0">
                  <a:solidFill>
                    <a:srgbClr val="000000"/>
                  </a:solidFill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endParaRPr lang="en-US" sz="1800" dirty="0" smtClean="0">
                  <a:solidFill>
                    <a:srgbClr val="000000"/>
                  </a:solidFill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US" sz="1800" dirty="0" smtClean="0">
                    <a:solidFill>
                      <a:srgbClr val="00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                      </a:t>
                </a:r>
                <a:r>
                  <a:rPr lang="en-US" sz="88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*</a:t>
                </a:r>
                <a:r>
                  <a:rPr lang="en-US" sz="7200" dirty="0" smtClean="0"/>
                  <a:t>AASHTO </a:t>
                </a:r>
                <a:r>
                  <a:rPr lang="en-US" sz="7200" dirty="0"/>
                  <a:t>LRFD Bridge Design </a:t>
                </a:r>
                <a:r>
                  <a:rPr lang="en-US" sz="7200" dirty="0" smtClean="0"/>
                  <a:t>Specifications, 2012</a:t>
                </a:r>
                <a:r>
                  <a:rPr lang="en-US" sz="7200" dirty="0"/>
                  <a:t>, Table 10.5.5.2.5-1)</a:t>
                </a:r>
              </a:p>
              <a:p>
                <a:pPr>
                  <a:buNone/>
                </a:pPr>
                <a:r>
                  <a:rPr lang="en-US" dirty="0" smtClean="0"/>
                  <a:t> 		</a:t>
                </a:r>
                <a:endParaRPr lang="en-US" dirty="0"/>
              </a:p>
              <a:p>
                <a:pPr>
                  <a:buNone/>
                </a:pPr>
                <a:r>
                  <a:rPr lang="en-US" sz="9600" dirty="0" smtClean="0"/>
                  <a:t>	         </a:t>
                </a:r>
                <a:r>
                  <a:rPr lang="en-US" sz="9600" b="1" dirty="0" err="1" smtClean="0"/>
                  <a:t>L</a:t>
                </a:r>
                <a:r>
                  <a:rPr lang="en-US" sz="9600" b="1" baseline="-25000" dirty="0" err="1" smtClean="0"/>
                  <a:t>b</a:t>
                </a:r>
                <a:r>
                  <a:rPr lang="en-US" sz="9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9600" b="1" dirty="0"/>
                          <m:t>R</m:t>
                        </m:r>
                        <m:r>
                          <m:rPr>
                            <m:nor/>
                          </m:rPr>
                          <a:rPr lang="en-US" sz="9600" b="1" baseline="-25000" dirty="0"/>
                          <m:t>r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9600" b="1" dirty="0">
                            <a:latin typeface="Symbol" panose="05050102010706020507" pitchFamily="18" charset="2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9600" b="1" baseline="-25000" dirty="0"/>
                          <m:t>qs</m:t>
                        </m:r>
                        <m:r>
                          <m:rPr>
                            <m:nor/>
                          </m:rPr>
                          <a:rPr lang="en-US" sz="9600" b="1" dirty="0">
                            <a:latin typeface="Symbol" panose="05050102010706020507" pitchFamily="18" charset="2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9600" b="1" i="0" dirty="0" smtClean="0"/>
                          <m:t>d</m:t>
                        </m:r>
                        <m:r>
                          <m:rPr>
                            <m:nor/>
                          </m:rPr>
                          <a:rPr lang="en-US" sz="9600" b="1" baseline="-25000" dirty="0"/>
                          <m:t>b</m:t>
                        </m:r>
                        <m:r>
                          <m:rPr>
                            <m:nor/>
                          </m:rPr>
                          <a:rPr lang="en-US" sz="9600" b="1" dirty="0">
                            <a:latin typeface="Symbol" panose="05050102010706020507" pitchFamily="18" charset="2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9600" b="1" baseline="-25000" dirty="0"/>
                          <m:t>bond</m:t>
                        </m:r>
                        <m:r>
                          <m:rPr>
                            <m:nor/>
                          </m:rPr>
                          <a:rPr lang="en-US" sz="9600" b="1" dirty="0"/>
                          <m:t> </m:t>
                        </m:r>
                      </m:den>
                    </m:f>
                  </m:oMath>
                </a14:m>
                <a:endParaRPr lang="en-US" sz="96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250371" y="1284514"/>
                <a:ext cx="8708571" cy="511628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STGEC 2016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9, 2016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47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35600" y="1396799"/>
            <a:ext cx="8330028" cy="4720221"/>
          </a:xfrm>
        </p:spPr>
        <p:txBody>
          <a:bodyPr>
            <a:normAutofit lnSpcReduction="10000"/>
          </a:bodyPr>
          <a:lstStyle/>
          <a:p>
            <a:pPr marL="457200" indent="-4572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rgbClr val="000000"/>
                </a:solidFill>
              </a:rPr>
              <a:t>Cased Zone Length:  18’9” (9” embedded in concrete cap</a:t>
            </a:r>
            <a:r>
              <a:rPr lang="en-US" sz="2400" b="0" dirty="0" smtClean="0">
                <a:solidFill>
                  <a:srgbClr val="000000"/>
                </a:solidFill>
              </a:rPr>
              <a:t>)</a:t>
            </a:r>
          </a:p>
          <a:p>
            <a:pPr marL="457200" indent="-457200"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sz="2400" b="0" dirty="0">
              <a:solidFill>
                <a:srgbClr val="000000"/>
              </a:solidFill>
            </a:endParaRPr>
          </a:p>
          <a:p>
            <a:pPr marL="457200" indent="-4572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rgbClr val="000000"/>
                </a:solidFill>
              </a:rPr>
              <a:t>Static compression load test performed </a:t>
            </a:r>
            <a:r>
              <a:rPr lang="en-US" sz="2400" b="0" dirty="0" smtClean="0">
                <a:solidFill>
                  <a:srgbClr val="000000"/>
                </a:solidFill>
              </a:rPr>
              <a:t>earlier on a sacrificial </a:t>
            </a:r>
            <a:r>
              <a:rPr lang="en-US" sz="2400" b="0" dirty="0">
                <a:solidFill>
                  <a:srgbClr val="000000"/>
                </a:solidFill>
              </a:rPr>
              <a:t>test micropile located at Pier 4 of Bridge No. </a:t>
            </a:r>
            <a:r>
              <a:rPr lang="en-US" sz="2400" b="0" dirty="0" smtClean="0">
                <a:solidFill>
                  <a:srgbClr val="000000"/>
                </a:solidFill>
              </a:rPr>
              <a:t>860390</a:t>
            </a:r>
          </a:p>
          <a:p>
            <a:pPr marL="457200" indent="-457200"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sz="2400" b="0" dirty="0">
              <a:solidFill>
                <a:srgbClr val="000000"/>
              </a:solidFill>
            </a:endParaRPr>
          </a:p>
          <a:p>
            <a:pPr marL="457200" indent="-4572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rgbClr val="000000"/>
                </a:solidFill>
              </a:rPr>
              <a:t>B</a:t>
            </a:r>
            <a:r>
              <a:rPr lang="en-US" sz="2400" b="0" dirty="0" smtClean="0">
                <a:solidFill>
                  <a:srgbClr val="000000"/>
                </a:solidFill>
              </a:rPr>
              <a:t>ack-calculated average </a:t>
            </a:r>
            <a:r>
              <a:rPr lang="en-US" sz="2400" b="0" dirty="0">
                <a:solidFill>
                  <a:srgbClr val="000000"/>
                </a:solidFill>
              </a:rPr>
              <a:t>grout-to-ground ultimate bond strength (</a:t>
            </a:r>
            <a:r>
              <a:rPr lang="en-US" sz="2400" b="0" dirty="0" smtClean="0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lang="en-US" sz="2400" b="0" baseline="-25000" dirty="0" smtClean="0">
                <a:solidFill>
                  <a:srgbClr val="000000"/>
                </a:solidFill>
              </a:rPr>
              <a:t>bond</a:t>
            </a:r>
            <a:r>
              <a:rPr lang="en-US" sz="2400" b="0" dirty="0" smtClean="0">
                <a:solidFill>
                  <a:srgbClr val="000000"/>
                </a:solidFill>
              </a:rPr>
              <a:t>) </a:t>
            </a:r>
            <a:r>
              <a:rPr lang="en-US" sz="2400" b="0" dirty="0">
                <a:solidFill>
                  <a:srgbClr val="000000"/>
                </a:solidFill>
              </a:rPr>
              <a:t>of that test micropile </a:t>
            </a:r>
            <a:r>
              <a:rPr lang="en-US" sz="2400" b="0" dirty="0" smtClean="0">
                <a:solidFill>
                  <a:srgbClr val="000000"/>
                </a:solidFill>
              </a:rPr>
              <a:t>was1.73 </a:t>
            </a:r>
            <a:r>
              <a:rPr lang="en-US" sz="2400" b="0" dirty="0" err="1">
                <a:solidFill>
                  <a:srgbClr val="000000"/>
                </a:solidFill>
              </a:rPr>
              <a:t>tsf</a:t>
            </a:r>
            <a:r>
              <a:rPr lang="en-US" sz="2400" b="0" dirty="0">
                <a:solidFill>
                  <a:srgbClr val="000000"/>
                </a:solidFill>
              </a:rPr>
              <a:t> (24.0 psi</a:t>
            </a:r>
            <a:r>
              <a:rPr lang="en-US" sz="2400" b="0" dirty="0" smtClean="0">
                <a:solidFill>
                  <a:srgbClr val="000000"/>
                </a:solidFill>
              </a:rPr>
              <a:t>)</a:t>
            </a:r>
          </a:p>
          <a:p>
            <a:pPr>
              <a:buClr>
                <a:srgbClr val="5F2167"/>
              </a:buClr>
            </a:pPr>
            <a:endParaRPr lang="en-US" sz="2400" b="0" dirty="0">
              <a:solidFill>
                <a:srgbClr val="000000"/>
              </a:solidFill>
            </a:endParaRPr>
          </a:p>
          <a:p>
            <a:pPr marL="457200" indent="-4572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rgbClr val="000000"/>
                </a:solidFill>
              </a:rPr>
              <a:t>Subsurface profile at Pier 4 of Bridge No. 860390 determined to be comparable to </a:t>
            </a:r>
            <a:r>
              <a:rPr lang="en-US" sz="2400" b="0" dirty="0" smtClean="0">
                <a:solidFill>
                  <a:srgbClr val="000000"/>
                </a:solidFill>
              </a:rPr>
              <a:t>subsurface </a:t>
            </a:r>
            <a:r>
              <a:rPr lang="en-US" sz="2400" b="0" dirty="0">
                <a:solidFill>
                  <a:srgbClr val="000000"/>
                </a:solidFill>
              </a:rPr>
              <a:t>profiles of </a:t>
            </a:r>
            <a:r>
              <a:rPr lang="en-US" sz="2400" b="0" dirty="0" smtClean="0">
                <a:solidFill>
                  <a:srgbClr val="000000"/>
                </a:solidFill>
              </a:rPr>
              <a:t>borings </a:t>
            </a:r>
            <a:r>
              <a:rPr lang="en-US" sz="2400" b="0" dirty="0">
                <a:solidFill>
                  <a:srgbClr val="000000"/>
                </a:solidFill>
              </a:rPr>
              <a:t>performed at Bridge No. </a:t>
            </a:r>
            <a:r>
              <a:rPr lang="en-US" sz="2400" b="0" dirty="0" smtClean="0">
                <a:solidFill>
                  <a:srgbClr val="000000"/>
                </a:solidFill>
              </a:rPr>
              <a:t>860418</a:t>
            </a:r>
            <a:endParaRPr lang="en-US" sz="2400" b="0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sz="2600" b="0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sz="2400" b="0" dirty="0">
              <a:solidFill>
                <a:srgbClr val="0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Micropile design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94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Micropile design calculations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56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4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Used </a:t>
            </a:r>
            <a:r>
              <a:rPr lang="en-US" altLang="en-US" sz="2400" dirty="0" smtClean="0">
                <a:solidFill>
                  <a:srgbClr val="000000"/>
                </a:solidFill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-30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bond</a:t>
            </a: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1.73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tsf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(24 psi) </a:t>
            </a: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860390 load test</a:t>
            </a:r>
            <a:endParaRPr lang="en-US" altLang="en-US" sz="24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400" u="sng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Exception</a:t>
            </a: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Conservatively used </a:t>
            </a:r>
            <a:r>
              <a:rPr lang="en-US" altLang="en-US" sz="2400" dirty="0">
                <a:solidFill>
                  <a:srgbClr val="000000"/>
                </a:solidFill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-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bond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0.72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tsf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(10 psi) in upper 14’ below casing </a:t>
            </a: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Pier 4S due 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presence of very loose to loose sand </a:t>
            </a: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zone in boring</a:t>
            </a:r>
            <a:endParaRPr lang="en-US" altLang="en-US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93" y="3584569"/>
            <a:ext cx="10348180" cy="32734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362" y="5432720"/>
            <a:ext cx="52189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Reference:, Micropile Design &amp; Construction, Table 5-3, FHWA NHI-05-039, December 2005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540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Micropile design calculations - results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57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4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graphicFrame>
        <p:nvGraphicFramePr>
          <p:cNvPr id="9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1086587"/>
              </p:ext>
            </p:extLst>
          </p:nvPr>
        </p:nvGraphicFramePr>
        <p:xfrm>
          <a:off x="1765691" y="1886108"/>
          <a:ext cx="5311491" cy="19949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8206"/>
                <a:gridCol w="1001485"/>
                <a:gridCol w="1001486"/>
                <a:gridCol w="607403"/>
                <a:gridCol w="1362911"/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Bent / Pier </a:t>
                      </a:r>
                      <a:r>
                        <a:rPr lang="en-US" sz="2400" dirty="0">
                          <a:effectLst/>
                        </a:rPr>
                        <a:t>No.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</a:t>
                      </a:r>
                      <a:r>
                        <a:rPr lang="en-US" sz="2400" baseline="-25000" dirty="0">
                          <a:effectLst/>
                        </a:rPr>
                        <a:t>r</a:t>
                      </a:r>
                      <a:r>
                        <a:rPr lang="en-US" sz="2400" dirty="0">
                          <a:effectLst/>
                        </a:rPr>
                        <a:t> (tons)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R</a:t>
                      </a:r>
                      <a:r>
                        <a:rPr lang="en-US" sz="2400" baseline="-25000" dirty="0" err="1">
                          <a:effectLst/>
                        </a:rPr>
                        <a:t>s</a:t>
                      </a:r>
                      <a:r>
                        <a:rPr lang="en-US" sz="2400" dirty="0">
                          <a:effectLst/>
                        </a:rPr>
                        <a:t> (tons)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L</a:t>
                      </a:r>
                      <a:r>
                        <a:rPr lang="en-US" sz="2400" baseline="-25000" dirty="0" err="1">
                          <a:effectLst/>
                        </a:rPr>
                        <a:t>b</a:t>
                      </a:r>
                      <a:r>
                        <a:rPr lang="en-US" sz="2400" dirty="0">
                          <a:effectLst/>
                        </a:rPr>
                        <a:t> (ft)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Tip Elev. (ft)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</a:rPr>
                        <a:t>1N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2CC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2CC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173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-52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</a:rPr>
                        <a:t>3N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A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121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A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220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-70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</a:rPr>
                        <a:t>4S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2CC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110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-65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403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23332" y="6039989"/>
            <a:ext cx="8276168" cy="347663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5F2167"/>
              </a:buClr>
            </a:pPr>
            <a:r>
              <a:rPr lang="en-US" sz="2400" dirty="0" smtClean="0"/>
              <a:t>Micropile contractor: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58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Micropile construction</a:t>
            </a:r>
            <a:br>
              <a:rPr lang="en-US" dirty="0" smtClean="0"/>
            </a:br>
            <a:r>
              <a:rPr lang="en-US" dirty="0" smtClean="0"/>
              <a:t>Duplex drilling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14" b="81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87" y="5964016"/>
            <a:ext cx="2095500" cy="495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28271" y="5678837"/>
            <a:ext cx="25534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Photo by Chris Burroughs (Amec Foster Wheeler)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04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testing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59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Recommendations:</a:t>
            </a:r>
          </a:p>
          <a:p>
            <a:pPr>
              <a:buNone/>
            </a:pPr>
            <a:endParaRPr lang="en-US" sz="2400" dirty="0" smtClean="0"/>
          </a:p>
          <a:p>
            <a:pPr marL="885825" lvl="2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One verification load test on a sacrificial micropile (Pier 4S)</a:t>
            </a:r>
          </a:p>
          <a:p>
            <a:pPr lvl="2" indent="0">
              <a:buNone/>
            </a:pPr>
            <a:endParaRPr lang="en-US" sz="2400" dirty="0" smtClean="0"/>
          </a:p>
          <a:p>
            <a:pPr marL="885825" lvl="2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Two proof load tests on production micropiles (End Bent 1N and Pier 3N)</a:t>
            </a:r>
          </a:p>
        </p:txBody>
      </p:sp>
    </p:spTree>
    <p:extLst>
      <p:ext uri="{BB962C8B-B14F-4D97-AF65-F5344CB8AC3E}">
        <p14:creationId xmlns:p14="http://schemas.microsoft.com/office/powerpoint/2010/main" val="223434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r>
              <a:rPr lang="en-GB" dirty="0" smtClean="0"/>
              <a:t>Team organization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348846" y="6155236"/>
            <a:ext cx="18911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5F2167"/>
                </a:solidFill>
                <a:hlinkClick r:id="rId2"/>
              </a:rPr>
              <a:t>http://www.fhwa.dot.gov</a:t>
            </a:r>
            <a:r>
              <a:rPr lang="en-US" sz="800" dirty="0" smtClean="0">
                <a:solidFill>
                  <a:srgbClr val="5F2167"/>
                </a:solidFill>
                <a:hlinkClick r:id="rId2"/>
              </a:rPr>
              <a:t>/</a:t>
            </a:r>
            <a:r>
              <a:rPr lang="en-US" sz="800" dirty="0" smtClean="0">
                <a:solidFill>
                  <a:srgbClr val="5F2167"/>
                </a:solidFill>
              </a:rPr>
              <a:t> </a:t>
            </a:r>
            <a:endParaRPr lang="en-US" sz="800" dirty="0">
              <a:solidFill>
                <a:srgbClr val="5F2167"/>
              </a:solidFill>
            </a:endParaRPr>
          </a:p>
        </p:txBody>
      </p:sp>
      <p:pic>
        <p:nvPicPr>
          <p:cNvPr id="11" name="Picture Placeholder 1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" b="417"/>
          <a:stretch>
            <a:fillRect/>
          </a:stretch>
        </p:blipFill>
        <p:spPr>
          <a:xfrm>
            <a:off x="488560" y="1460500"/>
            <a:ext cx="7751431" cy="4629345"/>
          </a:xfrm>
        </p:spPr>
      </p:pic>
    </p:spTree>
    <p:extLst>
      <p:ext uri="{BB962C8B-B14F-4D97-AF65-F5344CB8AC3E}">
        <p14:creationId xmlns:p14="http://schemas.microsoft.com/office/powerpoint/2010/main" val="185058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load testing (general)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60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Verify installation </a:t>
            </a:r>
            <a:r>
              <a:rPr lang="en-US" sz="2400" dirty="0"/>
              <a:t>methods </a:t>
            </a:r>
            <a:r>
              <a:rPr lang="en-US" sz="2400" dirty="0" smtClean="0"/>
              <a:t>capable </a:t>
            </a:r>
            <a:r>
              <a:rPr lang="en-US" sz="2400" dirty="0"/>
              <a:t>of achieving the specified grout-to-ground bond capacity with a specified factor of </a:t>
            </a:r>
            <a:r>
              <a:rPr lang="en-US" sz="2400" dirty="0" smtClean="0"/>
              <a:t>safety</a:t>
            </a:r>
          </a:p>
          <a:p>
            <a:pPr>
              <a:buNone/>
            </a:pPr>
            <a:r>
              <a:rPr lang="en-US" sz="2400" dirty="0" smtClean="0"/>
              <a:t>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Conducted on </a:t>
            </a:r>
            <a:r>
              <a:rPr lang="en-US" sz="2400" dirty="0"/>
              <a:t>non-production, “sacrificial” micropiles </a:t>
            </a:r>
            <a:r>
              <a:rPr lang="en-US" sz="2400" dirty="0" smtClean="0"/>
              <a:t>prior </a:t>
            </a:r>
            <a:r>
              <a:rPr lang="en-US" sz="2400" dirty="0"/>
              <a:t>to construction of production </a:t>
            </a:r>
            <a:r>
              <a:rPr lang="en-US" sz="2400" dirty="0" smtClean="0"/>
              <a:t>piles</a:t>
            </a:r>
          </a:p>
          <a:p>
            <a:pPr>
              <a:buNone/>
            </a:pPr>
            <a:r>
              <a:rPr lang="en-US" sz="240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May </a:t>
            </a:r>
            <a:r>
              <a:rPr lang="en-US" sz="2400" dirty="0"/>
              <a:t>or may not test </a:t>
            </a:r>
            <a:r>
              <a:rPr lang="en-US" sz="2400" dirty="0" smtClean="0"/>
              <a:t>micropile </a:t>
            </a:r>
            <a:r>
              <a:rPr lang="en-US" sz="2400" dirty="0"/>
              <a:t>to </a:t>
            </a:r>
            <a:r>
              <a:rPr lang="en-US" sz="2400" dirty="0" smtClean="0"/>
              <a:t>failure </a:t>
            </a:r>
          </a:p>
          <a:p>
            <a:pPr>
              <a:buNone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Rigorous </a:t>
            </a:r>
            <a:r>
              <a:rPr lang="en-US" sz="2400" dirty="0"/>
              <a:t>multiple-cycle test with the test load progressively increased during each loading cycle until </a:t>
            </a:r>
            <a:r>
              <a:rPr lang="en-US" sz="2400" dirty="0" smtClean="0"/>
              <a:t>final </a:t>
            </a:r>
            <a:r>
              <a:rPr lang="en-US" sz="2400" dirty="0"/>
              <a:t>specified maximum test load is </a:t>
            </a:r>
            <a:r>
              <a:rPr lang="en-US" sz="2400" dirty="0" smtClean="0"/>
              <a:t>reached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load testing (general)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61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Conducted </a:t>
            </a:r>
            <a:r>
              <a:rPr lang="en-US" sz="2400" dirty="0"/>
              <a:t>during construction on </a:t>
            </a:r>
            <a:r>
              <a:rPr lang="en-US" sz="2400" dirty="0" smtClean="0"/>
              <a:t>percentage </a:t>
            </a:r>
            <a:r>
              <a:rPr lang="en-US" sz="2400" dirty="0"/>
              <a:t>of </a:t>
            </a:r>
            <a:r>
              <a:rPr lang="en-US" sz="2400" dirty="0" smtClean="0"/>
              <a:t>production micropiles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Intended </a:t>
            </a:r>
            <a:r>
              <a:rPr lang="en-US" sz="2400" dirty="0"/>
              <a:t>to verify that </a:t>
            </a:r>
            <a:r>
              <a:rPr lang="en-US" sz="2400" dirty="0" smtClean="0"/>
              <a:t>contractor’s </a:t>
            </a:r>
            <a:r>
              <a:rPr lang="en-US" sz="2400" dirty="0"/>
              <a:t>construction procedure has remained </a:t>
            </a:r>
            <a:r>
              <a:rPr lang="en-US" sz="2400" dirty="0" smtClean="0"/>
              <a:t>constant</a:t>
            </a:r>
          </a:p>
          <a:p>
            <a:pPr>
              <a:buNone/>
            </a:pPr>
            <a:r>
              <a:rPr lang="en-US" sz="2400" dirty="0" smtClean="0"/>
              <a:t>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Evaluates </a:t>
            </a:r>
            <a:r>
              <a:rPr lang="en-US" sz="2400" dirty="0"/>
              <a:t>the ability of the micropile to safely carry the design load in service without excessive structural movement or long-term </a:t>
            </a:r>
            <a:r>
              <a:rPr lang="en-US" sz="2400" dirty="0" smtClean="0"/>
              <a:t>creep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81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35599" y="1396800"/>
            <a:ext cx="4032883" cy="4993200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800" b="0" dirty="0" err="1" smtClean="0">
                <a:solidFill>
                  <a:srgbClr val="000000"/>
                </a:solidFill>
              </a:rPr>
              <a:t>L</a:t>
            </a:r>
            <a:r>
              <a:rPr lang="en-US" sz="2800" b="0" baseline="-25000" dirty="0" err="1" smtClean="0">
                <a:solidFill>
                  <a:srgbClr val="000000"/>
                </a:solidFill>
              </a:rPr>
              <a:t>b</a:t>
            </a:r>
            <a:r>
              <a:rPr lang="en-US" sz="2800" b="0" dirty="0" smtClean="0">
                <a:solidFill>
                  <a:srgbClr val="000000"/>
                </a:solidFill>
              </a:rPr>
              <a:t> = 57’  (bond zone) calculated </a:t>
            </a:r>
            <a:r>
              <a:rPr lang="en-US" sz="2800" b="0" dirty="0">
                <a:solidFill>
                  <a:srgbClr val="000000"/>
                </a:solidFill>
              </a:rPr>
              <a:t>for </a:t>
            </a:r>
            <a:r>
              <a:rPr lang="en-US" sz="2800" b="0" dirty="0" smtClean="0">
                <a:solidFill>
                  <a:srgbClr val="000000"/>
                </a:solidFill>
              </a:rPr>
              <a:t>verification </a:t>
            </a:r>
            <a:r>
              <a:rPr lang="en-US" sz="2800" b="0" dirty="0">
                <a:solidFill>
                  <a:srgbClr val="000000"/>
                </a:solidFill>
              </a:rPr>
              <a:t>test pile based on </a:t>
            </a:r>
            <a:r>
              <a:rPr lang="en-US" sz="2800" b="0" dirty="0" smtClean="0">
                <a:solidFill>
                  <a:srgbClr val="000000"/>
                </a:solidFill>
              </a:rPr>
              <a:t>subsurface </a:t>
            </a:r>
            <a:r>
              <a:rPr lang="en-US" sz="2800" b="0" dirty="0">
                <a:solidFill>
                  <a:srgbClr val="000000"/>
                </a:solidFill>
              </a:rPr>
              <a:t>conditions at Pier 4S and the higher NBR from Pier </a:t>
            </a:r>
            <a:r>
              <a:rPr lang="en-US" sz="2800" b="0" dirty="0" smtClean="0">
                <a:solidFill>
                  <a:srgbClr val="000000"/>
                </a:solidFill>
              </a:rPr>
              <a:t>3N</a:t>
            </a: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sz="2800" b="0" dirty="0" smtClean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62</a:t>
            </a:fld>
            <a:endParaRPr lang="en-GB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" b="1724"/>
          <a:stretch>
            <a:fillRect/>
          </a:stretch>
        </p:blipFill>
        <p:spPr>
          <a:xfrm>
            <a:off x="4612176" y="1259089"/>
            <a:ext cx="4106209" cy="513091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load test pile at Pier 4S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1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load test pile at Pier 4S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63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>
                <a:solidFill>
                  <a:srgbClr val="000000"/>
                </a:solidFill>
              </a:rPr>
              <a:t>Moretrench </a:t>
            </a:r>
            <a:r>
              <a:rPr lang="en-US" sz="2400" b="0" dirty="0">
                <a:solidFill>
                  <a:srgbClr val="000000"/>
                </a:solidFill>
              </a:rPr>
              <a:t>installed </a:t>
            </a:r>
            <a:r>
              <a:rPr lang="en-US" sz="2400" b="0" dirty="0" smtClean="0">
                <a:solidFill>
                  <a:srgbClr val="000000"/>
                </a:solidFill>
              </a:rPr>
              <a:t>verification </a:t>
            </a:r>
            <a:r>
              <a:rPr lang="en-US" sz="2400" b="0" dirty="0">
                <a:solidFill>
                  <a:srgbClr val="000000"/>
                </a:solidFill>
              </a:rPr>
              <a:t>test micropile, a sacrificial pile near Pier </a:t>
            </a:r>
            <a:r>
              <a:rPr lang="en-US" sz="2400" b="0" dirty="0" smtClean="0">
                <a:solidFill>
                  <a:srgbClr val="000000"/>
                </a:solidFill>
              </a:rPr>
              <a:t>4S</a:t>
            </a:r>
            <a:endParaRPr lang="en-US" sz="2400" b="0" dirty="0">
              <a:solidFill>
                <a:srgbClr val="000000"/>
              </a:solidFill>
            </a:endParaRPr>
          </a:p>
          <a:p>
            <a:pPr>
              <a:buClr>
                <a:srgbClr val="5F2167"/>
              </a:buClr>
              <a:buNone/>
            </a:pPr>
            <a:endParaRPr lang="en-US" sz="1200" b="0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>
                <a:solidFill>
                  <a:srgbClr val="000000"/>
                </a:solidFill>
              </a:rPr>
              <a:t>As-built </a:t>
            </a:r>
            <a:r>
              <a:rPr lang="en-US" sz="2400" b="0" dirty="0" err="1" smtClean="0">
                <a:solidFill>
                  <a:srgbClr val="000000"/>
                </a:solidFill>
              </a:rPr>
              <a:t>L</a:t>
            </a:r>
            <a:r>
              <a:rPr lang="en-US" sz="2400" b="0" baseline="-25000" dirty="0" err="1" smtClean="0">
                <a:solidFill>
                  <a:srgbClr val="000000"/>
                </a:solidFill>
              </a:rPr>
              <a:t>b</a:t>
            </a:r>
            <a:r>
              <a:rPr lang="en-US" sz="2400" b="0" dirty="0" smtClean="0">
                <a:solidFill>
                  <a:srgbClr val="000000"/>
                </a:solidFill>
              </a:rPr>
              <a:t> = 59.5’</a:t>
            </a:r>
          </a:p>
          <a:p>
            <a:pPr>
              <a:buClr>
                <a:srgbClr val="5F2167"/>
              </a:buClr>
              <a:buNone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</a:rPr>
              <a:t>Grouting procedure:  Type C (p</a:t>
            </a:r>
            <a:r>
              <a:rPr lang="en-US" sz="2400" dirty="0" smtClean="0"/>
              <a:t>rimary </a:t>
            </a:r>
            <a:r>
              <a:rPr lang="en-US" sz="2400" dirty="0"/>
              <a:t>grout placed under gravity head, then one phase of secondary “global” pressure </a:t>
            </a:r>
            <a:r>
              <a:rPr lang="en-US" sz="2400" dirty="0" smtClean="0"/>
              <a:t>grouting)</a:t>
            </a:r>
            <a:endParaRPr lang="en-US" sz="2400" dirty="0"/>
          </a:p>
          <a:p>
            <a:pPr>
              <a:buClr>
                <a:srgbClr val="5F2167"/>
              </a:buClr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sz="2400" b="0" dirty="0" smtClean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None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5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load test pile installation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64</a:t>
            </a:fld>
            <a:endParaRPr lang="en-GB"/>
          </a:p>
        </p:txBody>
      </p:sp>
      <p:graphicFrame>
        <p:nvGraphicFramePr>
          <p:cNvPr id="20" name="Content Placeholder 1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668809"/>
              </p:ext>
            </p:extLst>
          </p:nvPr>
        </p:nvGraphicFramePr>
        <p:xfrm>
          <a:off x="1328738" y="1397000"/>
          <a:ext cx="6462712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Acrobat Document" r:id="rId3" imgW="6034986" imgH="4663440" progId="Acrobat.Document.11">
                  <p:embed/>
                </p:oleObj>
              </mc:Choice>
              <mc:Fallback>
                <p:oleObj name="Acrobat Document" r:id="rId3" imgW="6034986" imgH="466344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8738" y="1397000"/>
                        <a:ext cx="6462712" cy="499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924879" y="6175831"/>
            <a:ext cx="2917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Photo by Chris Burroughs (</a:t>
            </a:r>
            <a:r>
              <a:rPr lang="en-US" sz="800" dirty="0" err="1" smtClean="0">
                <a:solidFill>
                  <a:schemeClr val="bg1"/>
                </a:solidFill>
              </a:rPr>
              <a:t>AmecFW</a:t>
            </a:r>
            <a:r>
              <a:rPr lang="en-US" sz="800" dirty="0" smtClean="0">
                <a:solidFill>
                  <a:schemeClr val="bg1"/>
                </a:solidFill>
              </a:rPr>
              <a:t>)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7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load test pile installation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65</a:t>
            </a:fld>
            <a:endParaRPr lang="en-GB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7653142"/>
              </p:ext>
            </p:extLst>
          </p:nvPr>
        </p:nvGraphicFramePr>
        <p:xfrm>
          <a:off x="1328738" y="1397000"/>
          <a:ext cx="6462712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Acrobat Document" r:id="rId3" imgW="6034986" imgH="4663440" progId="Acrobat.Document.11">
                  <p:embed/>
                </p:oleObj>
              </mc:Choice>
              <mc:Fallback>
                <p:oleObj name="Acrobat Document" r:id="rId3" imgW="6034986" imgH="466344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8738" y="1397000"/>
                        <a:ext cx="6462712" cy="499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24879" y="6175831"/>
            <a:ext cx="2917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Photo by Chris Burroughs (</a:t>
            </a:r>
            <a:r>
              <a:rPr lang="en-US" sz="800" dirty="0" err="1" smtClean="0">
                <a:solidFill>
                  <a:schemeClr val="bg1"/>
                </a:solidFill>
              </a:rPr>
              <a:t>AmecFW</a:t>
            </a:r>
            <a:r>
              <a:rPr lang="en-US" sz="800" dirty="0" smtClean="0">
                <a:solidFill>
                  <a:schemeClr val="bg1"/>
                </a:solidFill>
              </a:rPr>
              <a:t>)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8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load test pile installation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66</a:t>
            </a:fld>
            <a:endParaRPr lang="en-GB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0491451"/>
              </p:ext>
            </p:extLst>
          </p:nvPr>
        </p:nvGraphicFramePr>
        <p:xfrm>
          <a:off x="1328738" y="1397000"/>
          <a:ext cx="6462712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name="Acrobat Document" r:id="rId3" imgW="6034986" imgH="4663440" progId="Acrobat.Document.11">
                  <p:embed/>
                </p:oleObj>
              </mc:Choice>
              <mc:Fallback>
                <p:oleObj name="Acrobat Document" r:id="rId3" imgW="6034986" imgH="466344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8738" y="1397000"/>
                        <a:ext cx="6462712" cy="499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24879" y="6175831"/>
            <a:ext cx="2917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Photo by Chris Burroughs (Amec Foster Wheeler)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3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load test pile installation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67</a:t>
            </a:fld>
            <a:endParaRPr lang="en-GB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6154950"/>
              </p:ext>
            </p:extLst>
          </p:nvPr>
        </p:nvGraphicFramePr>
        <p:xfrm>
          <a:off x="1328738" y="1397000"/>
          <a:ext cx="6462712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Acrobat Document" r:id="rId3" imgW="6034986" imgH="4663440" progId="Acrobat.Document.11">
                  <p:embed/>
                </p:oleObj>
              </mc:Choice>
              <mc:Fallback>
                <p:oleObj name="Acrobat Document" r:id="rId3" imgW="6034986" imgH="466344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8738" y="1397000"/>
                        <a:ext cx="6462712" cy="499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24879" y="6175831"/>
            <a:ext cx="2917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Photo by Chris Burroughs (</a:t>
            </a:r>
            <a:r>
              <a:rPr lang="en-US" sz="800" dirty="0" err="1" smtClean="0">
                <a:solidFill>
                  <a:schemeClr val="bg1"/>
                </a:solidFill>
              </a:rPr>
              <a:t>AmecFW</a:t>
            </a:r>
            <a:r>
              <a:rPr lang="en-US" sz="800" dirty="0" smtClean="0">
                <a:solidFill>
                  <a:schemeClr val="bg1"/>
                </a:solidFill>
              </a:rPr>
              <a:t>)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6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load test pile installation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68</a:t>
            </a:fld>
            <a:endParaRPr lang="en-GB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4091678"/>
              </p:ext>
            </p:extLst>
          </p:nvPr>
        </p:nvGraphicFramePr>
        <p:xfrm>
          <a:off x="1328738" y="1397000"/>
          <a:ext cx="6462712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Acrobat Document" r:id="rId3" imgW="6034986" imgH="4663440" progId="Acrobat.Document.11">
                  <p:embed/>
                </p:oleObj>
              </mc:Choice>
              <mc:Fallback>
                <p:oleObj name="Acrobat Document" r:id="rId3" imgW="6034986" imgH="466344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8738" y="1397000"/>
                        <a:ext cx="6462712" cy="499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24879" y="6175831"/>
            <a:ext cx="2917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Photo by Chris Burroughs (</a:t>
            </a:r>
            <a:r>
              <a:rPr lang="en-US" sz="800" dirty="0" err="1" smtClean="0">
                <a:solidFill>
                  <a:schemeClr val="bg1"/>
                </a:solidFill>
              </a:rPr>
              <a:t>AmecFW</a:t>
            </a:r>
            <a:r>
              <a:rPr lang="en-US" sz="800" dirty="0" smtClean="0">
                <a:solidFill>
                  <a:schemeClr val="bg1"/>
                </a:solidFill>
              </a:rPr>
              <a:t>)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01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load test pile installation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69</a:t>
            </a:fld>
            <a:endParaRPr lang="en-GB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3780568"/>
              </p:ext>
            </p:extLst>
          </p:nvPr>
        </p:nvGraphicFramePr>
        <p:xfrm>
          <a:off x="1328738" y="1397000"/>
          <a:ext cx="6462712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name="Acrobat Document" r:id="rId3" imgW="6034986" imgH="4663440" progId="Acrobat.Document.11">
                  <p:embed/>
                </p:oleObj>
              </mc:Choice>
              <mc:Fallback>
                <p:oleObj name="Acrobat Document" r:id="rId3" imgW="6034986" imgH="466344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8738" y="1397000"/>
                        <a:ext cx="6462712" cy="499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24879" y="6175831"/>
            <a:ext cx="2917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Photo by Chris Burroughs (</a:t>
            </a:r>
            <a:r>
              <a:rPr lang="en-US" sz="800" dirty="0" err="1" smtClean="0">
                <a:solidFill>
                  <a:schemeClr val="bg1"/>
                </a:solidFill>
              </a:rPr>
              <a:t>AmecFW</a:t>
            </a:r>
            <a:r>
              <a:rPr lang="en-US" sz="800" dirty="0" smtClean="0">
                <a:solidFill>
                  <a:schemeClr val="bg1"/>
                </a:solidFill>
              </a:rPr>
              <a:t>)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8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r>
              <a:rPr lang="en-GB" dirty="0" smtClean="0"/>
              <a:t>Project Overview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71340" y="1461155"/>
            <a:ext cx="8132333" cy="4883084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Reconstructed </a:t>
            </a:r>
            <a:r>
              <a:rPr lang="en-US" sz="2400" dirty="0"/>
              <a:t>and </a:t>
            </a:r>
            <a:r>
              <a:rPr lang="en-US" sz="2400" dirty="0" smtClean="0"/>
              <a:t>resurfaced </a:t>
            </a:r>
            <a:r>
              <a:rPr lang="en-US" sz="2400" dirty="0"/>
              <a:t>the existing I-595 </a:t>
            </a:r>
            <a:r>
              <a:rPr lang="en-US" sz="2400" dirty="0" smtClean="0"/>
              <a:t>mainline </a:t>
            </a:r>
          </a:p>
          <a:p>
            <a:pPr>
              <a:buNone/>
            </a:pPr>
            <a:endParaRPr lang="en-US" sz="12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Added auxiliary </a:t>
            </a:r>
            <a:r>
              <a:rPr lang="en-US" sz="2400" dirty="0"/>
              <a:t>lanes (including associated improvements to frontage roads and ramps</a:t>
            </a:r>
            <a:r>
              <a:rPr lang="en-US" sz="2400" dirty="0" smtClean="0"/>
              <a:t>)</a:t>
            </a:r>
          </a:p>
          <a:p>
            <a:pPr>
              <a:buNone/>
            </a:pPr>
            <a:endParaRPr lang="en-US" sz="12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Three reversible express lanes located in the I-595 median </a:t>
            </a:r>
          </a:p>
          <a:p>
            <a:pPr>
              <a:buNone/>
            </a:pPr>
            <a:endParaRPr lang="en-US" sz="12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otal of 62 </a:t>
            </a:r>
            <a:r>
              <a:rPr lang="en-US" sz="2400" dirty="0"/>
              <a:t>bridges </a:t>
            </a:r>
            <a:r>
              <a:rPr lang="en-US" sz="2400" dirty="0" smtClean="0"/>
              <a:t>(widening of existing bridges and construction of new bridges) and </a:t>
            </a:r>
            <a:r>
              <a:rPr lang="en-US" sz="2400" dirty="0"/>
              <a:t>associated </a:t>
            </a:r>
            <a:r>
              <a:rPr lang="en-US" sz="2400" dirty="0" smtClean="0"/>
              <a:t>MSE retaining walls</a:t>
            </a:r>
          </a:p>
          <a:p>
            <a:pPr>
              <a:buNone/>
            </a:pPr>
            <a:endParaRPr lang="en-US" sz="12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Project began in 2009</a:t>
            </a:r>
            <a:r>
              <a:rPr lang="en-US" sz="2400" dirty="0"/>
              <a:t>;</a:t>
            </a:r>
            <a:r>
              <a:rPr lang="en-US" sz="2400" dirty="0" smtClean="0"/>
              <a:t> completed in 2014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6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load test pile installation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70</a:t>
            </a:fld>
            <a:endParaRPr lang="en-GB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1558238"/>
              </p:ext>
            </p:extLst>
          </p:nvPr>
        </p:nvGraphicFramePr>
        <p:xfrm>
          <a:off x="1328738" y="1397000"/>
          <a:ext cx="6462712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name="Acrobat Document" r:id="rId3" imgW="6034986" imgH="4663440" progId="Acrobat.Document.11">
                  <p:embed/>
                </p:oleObj>
              </mc:Choice>
              <mc:Fallback>
                <p:oleObj name="Acrobat Document" r:id="rId3" imgW="6034986" imgH="466344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8738" y="1397000"/>
                        <a:ext cx="6462712" cy="499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24879" y="6175831"/>
            <a:ext cx="2917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Photo by Chris Burroughs (</a:t>
            </a:r>
            <a:r>
              <a:rPr lang="en-US" sz="800" dirty="0" err="1" smtClean="0">
                <a:solidFill>
                  <a:schemeClr val="bg1"/>
                </a:solidFill>
              </a:rPr>
              <a:t>AmecFW</a:t>
            </a:r>
            <a:r>
              <a:rPr lang="en-US" sz="800" dirty="0" smtClean="0">
                <a:solidFill>
                  <a:schemeClr val="bg1"/>
                </a:solidFill>
              </a:rPr>
              <a:t>)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2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load test pile installation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71</a:t>
            </a:fld>
            <a:endParaRPr lang="en-GB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1442929"/>
              </p:ext>
            </p:extLst>
          </p:nvPr>
        </p:nvGraphicFramePr>
        <p:xfrm>
          <a:off x="1328738" y="1397000"/>
          <a:ext cx="6462712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9" name="Acrobat Document" r:id="rId3" imgW="6034986" imgH="4663440" progId="Acrobat.Document.11">
                  <p:embed/>
                </p:oleObj>
              </mc:Choice>
              <mc:Fallback>
                <p:oleObj name="Acrobat Document" r:id="rId3" imgW="6034986" imgH="466344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8738" y="1397000"/>
                        <a:ext cx="6462712" cy="499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24879" y="6175831"/>
            <a:ext cx="2917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Photo by Chris Burroughs (</a:t>
            </a:r>
            <a:r>
              <a:rPr lang="en-US" sz="800" dirty="0" err="1" smtClean="0">
                <a:solidFill>
                  <a:schemeClr val="bg1"/>
                </a:solidFill>
              </a:rPr>
              <a:t>AmecFW</a:t>
            </a:r>
            <a:r>
              <a:rPr lang="en-US" sz="800" dirty="0" smtClean="0">
                <a:solidFill>
                  <a:schemeClr val="bg1"/>
                </a:solidFill>
              </a:rPr>
              <a:t>)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8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load test pile installation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72</a:t>
            </a:fld>
            <a:endParaRPr lang="en-GB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8380440"/>
              </p:ext>
            </p:extLst>
          </p:nvPr>
        </p:nvGraphicFramePr>
        <p:xfrm>
          <a:off x="1328738" y="1397000"/>
          <a:ext cx="6462712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4" name="Acrobat Document" r:id="rId3" imgW="6034986" imgH="4663440" progId="Acrobat.Document.11">
                  <p:embed/>
                </p:oleObj>
              </mc:Choice>
              <mc:Fallback>
                <p:oleObj name="Acrobat Document" r:id="rId3" imgW="6034986" imgH="466344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8738" y="1397000"/>
                        <a:ext cx="6462712" cy="499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24879" y="6175831"/>
            <a:ext cx="2917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rgbClr val="000000"/>
                </a:solidFill>
              </a:rPr>
              <a:t>Photo by Chris Burroughs (</a:t>
            </a:r>
            <a:r>
              <a:rPr lang="en-US" sz="800" dirty="0" err="1" smtClean="0">
                <a:solidFill>
                  <a:srgbClr val="000000"/>
                </a:solidFill>
              </a:rPr>
              <a:t>AmecFW</a:t>
            </a:r>
            <a:r>
              <a:rPr lang="en-US" sz="800" dirty="0" smtClean="0">
                <a:solidFill>
                  <a:srgbClr val="000000"/>
                </a:solidFill>
              </a:rPr>
              <a:t>)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4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load test pile installation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73</a:t>
            </a:fld>
            <a:endParaRPr lang="en-GB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5489083"/>
              </p:ext>
            </p:extLst>
          </p:nvPr>
        </p:nvGraphicFramePr>
        <p:xfrm>
          <a:off x="1328738" y="1397000"/>
          <a:ext cx="6462712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Acrobat Document" r:id="rId3" imgW="6034986" imgH="4663440" progId="Acrobat.Document.11">
                  <p:embed/>
                </p:oleObj>
              </mc:Choice>
              <mc:Fallback>
                <p:oleObj name="Acrobat Document" r:id="rId3" imgW="6034986" imgH="466344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8738" y="1397000"/>
                        <a:ext cx="6462712" cy="499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24879" y="6175831"/>
            <a:ext cx="2917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rgbClr val="000000"/>
                </a:solidFill>
              </a:rPr>
              <a:t>Photo by Chris Burroughs (</a:t>
            </a:r>
            <a:r>
              <a:rPr lang="en-US" sz="800" dirty="0" err="1" smtClean="0">
                <a:solidFill>
                  <a:srgbClr val="000000"/>
                </a:solidFill>
              </a:rPr>
              <a:t>AmecFW</a:t>
            </a:r>
            <a:r>
              <a:rPr lang="en-US" sz="800" dirty="0" smtClean="0">
                <a:solidFill>
                  <a:srgbClr val="000000"/>
                </a:solidFill>
              </a:rPr>
              <a:t>)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53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load test pile installation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74</a:t>
            </a:fld>
            <a:endParaRPr lang="en-GB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581580"/>
              </p:ext>
            </p:extLst>
          </p:nvPr>
        </p:nvGraphicFramePr>
        <p:xfrm>
          <a:off x="1328738" y="1397000"/>
          <a:ext cx="6462712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2" name="Acrobat Document" r:id="rId3" imgW="6034986" imgH="4663440" progId="Acrobat.Document.11">
                  <p:embed/>
                </p:oleObj>
              </mc:Choice>
              <mc:Fallback>
                <p:oleObj name="Acrobat Document" r:id="rId3" imgW="6034986" imgH="466344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8738" y="1397000"/>
                        <a:ext cx="6462712" cy="499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24879" y="6175831"/>
            <a:ext cx="2917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rgbClr val="000000"/>
                </a:solidFill>
              </a:rPr>
              <a:t>Photo by Chris Burroughs (</a:t>
            </a:r>
            <a:r>
              <a:rPr lang="en-US" sz="800" dirty="0" err="1" smtClean="0">
                <a:solidFill>
                  <a:srgbClr val="000000"/>
                </a:solidFill>
              </a:rPr>
              <a:t>AmecFW</a:t>
            </a:r>
            <a:r>
              <a:rPr lang="en-US" sz="800" dirty="0" smtClean="0">
                <a:solidFill>
                  <a:srgbClr val="000000"/>
                </a:solidFill>
              </a:rPr>
              <a:t>)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2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load test at Pier 4S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75</a:t>
            </a:fld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sz="2400" b="0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 err="1" smtClean="0">
                <a:solidFill>
                  <a:srgbClr val="000000"/>
                </a:solidFill>
              </a:rPr>
              <a:t>Moretrench</a:t>
            </a:r>
            <a:r>
              <a:rPr lang="en-US" sz="2400" b="0" dirty="0" smtClean="0">
                <a:solidFill>
                  <a:srgbClr val="000000"/>
                </a:solidFill>
              </a:rPr>
              <a:t> performed </a:t>
            </a:r>
            <a:r>
              <a:rPr lang="en-US" sz="2400" b="0" dirty="0">
                <a:solidFill>
                  <a:srgbClr val="000000"/>
                </a:solidFill>
              </a:rPr>
              <a:t>the verification load test</a:t>
            </a:r>
          </a:p>
          <a:p>
            <a:pPr>
              <a:buClr>
                <a:srgbClr val="5F2167"/>
              </a:buClr>
              <a:buNone/>
            </a:pPr>
            <a:endParaRPr lang="en-US" sz="1200" b="0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rgbClr val="000000"/>
                </a:solidFill>
              </a:rPr>
              <a:t>ASTM D1143, Standard Test Methods for Deep Foundations Under Static Axial Compressive Load (Quick Method</a:t>
            </a:r>
            <a:r>
              <a:rPr lang="en-US" sz="2400" b="0" dirty="0" smtClean="0">
                <a:solidFill>
                  <a:srgbClr val="000000"/>
                </a:solidFill>
              </a:rPr>
              <a:t>)</a:t>
            </a:r>
          </a:p>
          <a:p>
            <a:pPr>
              <a:buClr>
                <a:srgbClr val="5F2167"/>
              </a:buClr>
              <a:buNone/>
            </a:pPr>
            <a:endParaRPr lang="en-US" sz="1200" b="0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</a:rPr>
              <a:t>Witnessed by Amec Foster Wheeler</a:t>
            </a:r>
            <a:endParaRPr lang="en-US" sz="2400" b="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52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76</a:t>
            </a:fld>
            <a:endParaRPr lang="en-GB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 r="16986"/>
          <a:stretch>
            <a:fillRect/>
          </a:stretch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 r="16986"/>
          <a:stretch>
            <a:fillRect/>
          </a:stretch>
        </p:blipFill>
        <p:spPr/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load test at Pier 4S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03428" y="5720955"/>
            <a:ext cx="2917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Photo by Chris Burroughs (</a:t>
            </a:r>
            <a:r>
              <a:rPr lang="en-US" sz="800" dirty="0" err="1" smtClean="0">
                <a:solidFill>
                  <a:schemeClr val="bg1"/>
                </a:solidFill>
              </a:rPr>
              <a:t>AmecFW</a:t>
            </a:r>
            <a:r>
              <a:rPr lang="en-US" sz="800" dirty="0" smtClean="0">
                <a:solidFill>
                  <a:schemeClr val="bg1"/>
                </a:solidFill>
              </a:rPr>
              <a:t>)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7361" y="5697202"/>
            <a:ext cx="2917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Photo by Chris Burroughs (</a:t>
            </a:r>
            <a:r>
              <a:rPr lang="en-US" sz="800" dirty="0" err="1" smtClean="0">
                <a:solidFill>
                  <a:schemeClr val="bg1"/>
                </a:solidFill>
              </a:rPr>
              <a:t>AmecFW</a:t>
            </a:r>
            <a:r>
              <a:rPr lang="en-US" sz="800" dirty="0" smtClean="0">
                <a:solidFill>
                  <a:schemeClr val="bg1"/>
                </a:solidFill>
              </a:rPr>
              <a:t>)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4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load test at Pier 4S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77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Per TSP</a:t>
            </a:r>
            <a:r>
              <a:rPr lang="en-US" sz="2400" dirty="0"/>
              <a:t>, </a:t>
            </a:r>
            <a:r>
              <a:rPr lang="en-US" sz="2400" dirty="0" smtClean="0"/>
              <a:t>verification </a:t>
            </a:r>
            <a:r>
              <a:rPr lang="en-US" sz="2400" dirty="0"/>
              <a:t>test pile </a:t>
            </a:r>
            <a:r>
              <a:rPr lang="en-US" sz="2400" dirty="0" smtClean="0"/>
              <a:t>loaded </a:t>
            </a:r>
            <a:r>
              <a:rPr lang="en-US" sz="2400" dirty="0"/>
              <a:t>in compression to 2.0*FDL </a:t>
            </a:r>
            <a:r>
              <a:rPr lang="en-US" sz="2400" dirty="0" smtClean="0"/>
              <a:t>for </a:t>
            </a:r>
            <a:r>
              <a:rPr lang="en-US" sz="2400" dirty="0"/>
              <a:t>Pier 3N, since that was the highest FDL (test load of 242 tons</a:t>
            </a:r>
            <a:r>
              <a:rPr lang="en-US" sz="2400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Continued loading to 280 tons in attempt to fail the </a:t>
            </a:r>
            <a:r>
              <a:rPr lang="en-US" sz="2400" dirty="0" smtClean="0"/>
              <a:t>pile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45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 load test at Pier </a:t>
            </a:r>
            <a:r>
              <a:rPr lang="en-US" dirty="0" smtClean="0"/>
              <a:t>4S (five cycles)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78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313" y="1579614"/>
            <a:ext cx="8251825" cy="466570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8053754" y="2347546"/>
            <a:ext cx="17584" cy="3226777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565032" y="5574323"/>
            <a:ext cx="6506306" cy="1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97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 load test at Pier 4S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sz="2400" b="0" dirty="0" smtClean="0">
              <a:solidFill>
                <a:schemeClr val="tx1"/>
              </a:solidFill>
            </a:endParaRPr>
          </a:p>
          <a:p>
            <a:pPr marL="342900" lvl="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>
                <a:solidFill>
                  <a:schemeClr val="tx1"/>
                </a:solidFill>
              </a:rPr>
              <a:t>Maximum </a:t>
            </a:r>
            <a:r>
              <a:rPr lang="en-US" sz="2400" b="0" dirty="0">
                <a:solidFill>
                  <a:schemeClr val="tx1"/>
                </a:solidFill>
              </a:rPr>
              <a:t>deflection:  0.3”</a:t>
            </a:r>
          </a:p>
          <a:p>
            <a:pPr marL="342900" lvl="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sz="2400" b="0" dirty="0"/>
          </a:p>
          <a:p>
            <a:pPr marL="342900" lvl="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tx1"/>
                </a:solidFill>
              </a:rPr>
              <a:t>Back-calculated </a:t>
            </a:r>
            <a:r>
              <a:rPr lang="en-US" sz="2400" b="0" dirty="0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en-US" sz="2400" b="0" baseline="-25000" dirty="0">
                <a:solidFill>
                  <a:schemeClr val="tx1"/>
                </a:solidFill>
              </a:rPr>
              <a:t>bond</a:t>
            </a:r>
            <a:r>
              <a:rPr lang="en-US" sz="2400" b="0" dirty="0">
                <a:solidFill>
                  <a:schemeClr val="tx1"/>
                </a:solidFill>
              </a:rPr>
              <a:t> = 1.80 </a:t>
            </a:r>
            <a:r>
              <a:rPr lang="en-US" sz="2400" b="0" dirty="0" err="1">
                <a:solidFill>
                  <a:schemeClr val="tx1"/>
                </a:solidFill>
              </a:rPr>
              <a:t>tsf</a:t>
            </a:r>
            <a:r>
              <a:rPr lang="en-US" sz="2400" b="0" dirty="0">
                <a:solidFill>
                  <a:schemeClr val="tx1"/>
                </a:solidFill>
              </a:rPr>
              <a:t> (25 psi</a:t>
            </a:r>
            <a:r>
              <a:rPr lang="en-US" sz="2400" b="0" dirty="0" smtClean="0">
                <a:solidFill>
                  <a:schemeClr val="tx1"/>
                </a:solidFill>
              </a:rPr>
              <a:t>)</a:t>
            </a:r>
          </a:p>
          <a:p>
            <a:pPr marL="342900" lvl="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sz="2400" b="0" dirty="0">
              <a:solidFill>
                <a:schemeClr val="tx1"/>
              </a:solidFill>
            </a:endParaRPr>
          </a:p>
          <a:p>
            <a:pPr marL="342900" lvl="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>
                <a:solidFill>
                  <a:schemeClr val="tx1"/>
                </a:solidFill>
              </a:rPr>
              <a:t>Neglects end-bearing</a:t>
            </a:r>
          </a:p>
          <a:p>
            <a:pPr marL="342900" lvl="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sz="2400" b="0" dirty="0">
              <a:solidFill>
                <a:schemeClr val="tx1"/>
              </a:solidFill>
            </a:endParaRPr>
          </a:p>
          <a:p>
            <a:pPr marL="342900" lvl="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>
                <a:solidFill>
                  <a:schemeClr val="tx1"/>
                </a:solidFill>
              </a:rPr>
              <a:t>Confirmed </a:t>
            </a:r>
            <a:r>
              <a:rPr lang="en-US" sz="2400" b="0" dirty="0" smtClean="0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en-US" sz="2400" b="0" baseline="-25000" dirty="0" smtClean="0">
                <a:solidFill>
                  <a:schemeClr val="tx1"/>
                </a:solidFill>
              </a:rPr>
              <a:t>bond</a:t>
            </a:r>
            <a:r>
              <a:rPr lang="en-US" sz="2400" b="0" dirty="0" smtClean="0">
                <a:solidFill>
                  <a:schemeClr val="tx1"/>
                </a:solidFill>
              </a:rPr>
              <a:t> = 1.73 </a:t>
            </a:r>
            <a:r>
              <a:rPr lang="en-US" sz="2400" b="0" dirty="0" err="1" smtClean="0">
                <a:solidFill>
                  <a:schemeClr val="tx1"/>
                </a:solidFill>
              </a:rPr>
              <a:t>tsf</a:t>
            </a:r>
            <a:r>
              <a:rPr lang="en-US" sz="2400" b="0" dirty="0" smtClean="0">
                <a:solidFill>
                  <a:schemeClr val="tx1"/>
                </a:solidFill>
              </a:rPr>
              <a:t> (24 psi) from earlier load test for Bridge No. 860390 used in design calculations for this bridge</a:t>
            </a:r>
            <a:endParaRPr lang="en-US" sz="2400" b="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67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Geotechnical services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35362" y="1552755"/>
            <a:ext cx="8210747" cy="428732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 smtClean="0"/>
              <a:t>MACTEC Engineering and Consulting, Inc. (now known as </a:t>
            </a:r>
            <a:r>
              <a:rPr lang="en-US" sz="2200" dirty="0" err="1" smtClean="0"/>
              <a:t>Amec</a:t>
            </a:r>
            <a:r>
              <a:rPr lang="en-US" sz="2200" dirty="0" smtClean="0"/>
              <a:t> Foster Wheeler) provided geotechnical services to AECOM</a:t>
            </a:r>
          </a:p>
          <a:p>
            <a:pPr>
              <a:buNone/>
            </a:pPr>
            <a:endParaRPr lang="en-US" sz="8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 smtClean="0"/>
              <a:t>AECOM used multiple offices in the U.S. and Canada to perform design services</a:t>
            </a:r>
          </a:p>
          <a:p>
            <a:pPr>
              <a:buNone/>
            </a:pPr>
            <a:endParaRPr lang="en-US" sz="8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 smtClean="0"/>
              <a:t>Geotechnical services managed by Amec Foster Wheeler’s Miami office</a:t>
            </a:r>
          </a:p>
          <a:p>
            <a:pPr>
              <a:buNone/>
            </a:pPr>
            <a:endParaRPr lang="en-US" sz="8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28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piles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>
                <a:solidFill>
                  <a:srgbClr val="000000"/>
                </a:solidFill>
              </a:rPr>
              <a:t>Revised </a:t>
            </a:r>
            <a:r>
              <a:rPr lang="en-US" sz="2400" b="0" dirty="0" err="1" smtClean="0">
                <a:solidFill>
                  <a:srgbClr val="000000"/>
                </a:solidFill>
              </a:rPr>
              <a:t>L</a:t>
            </a:r>
            <a:r>
              <a:rPr lang="en-US" sz="2400" b="0" baseline="-25000" dirty="0" err="1" smtClean="0">
                <a:solidFill>
                  <a:srgbClr val="000000"/>
                </a:solidFill>
              </a:rPr>
              <a:t>b</a:t>
            </a:r>
            <a:r>
              <a:rPr lang="en-US" sz="2400" b="0" dirty="0" smtClean="0">
                <a:solidFill>
                  <a:srgbClr val="000000"/>
                </a:solidFill>
              </a:rPr>
              <a:t> = 59.5</a:t>
            </a:r>
            <a:r>
              <a:rPr lang="en-US" sz="2400" b="0" dirty="0">
                <a:solidFill>
                  <a:srgbClr val="000000"/>
                </a:solidFill>
              </a:rPr>
              <a:t>’ to be consistent with the verification test </a:t>
            </a:r>
            <a:r>
              <a:rPr lang="en-US" sz="2400" b="0" dirty="0" smtClean="0">
                <a:solidFill>
                  <a:srgbClr val="000000"/>
                </a:solidFill>
              </a:rPr>
              <a:t>pile (conservative)</a:t>
            </a:r>
          </a:p>
          <a:p>
            <a:pPr lvl="0">
              <a:buClr>
                <a:srgbClr val="5F2167"/>
              </a:buClr>
            </a:pPr>
            <a:endParaRPr lang="en-US" sz="2400" b="0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>
                <a:solidFill>
                  <a:srgbClr val="000000"/>
                </a:solidFill>
              </a:rPr>
              <a:t>Original </a:t>
            </a:r>
            <a:r>
              <a:rPr lang="en-US" sz="2400" b="0" dirty="0">
                <a:solidFill>
                  <a:srgbClr val="000000"/>
                </a:solidFill>
              </a:rPr>
              <a:t>micropile design </a:t>
            </a:r>
            <a:r>
              <a:rPr lang="en-US" sz="2400" b="0" dirty="0" smtClean="0">
                <a:solidFill>
                  <a:srgbClr val="000000"/>
                </a:solidFill>
              </a:rPr>
              <a:t>required </a:t>
            </a:r>
            <a:r>
              <a:rPr lang="en-US" sz="2400" b="0" dirty="0">
                <a:solidFill>
                  <a:srgbClr val="000000"/>
                </a:solidFill>
              </a:rPr>
              <a:t>grout pressure of 50 </a:t>
            </a:r>
            <a:r>
              <a:rPr lang="en-US" sz="2400" b="0" dirty="0" smtClean="0">
                <a:solidFill>
                  <a:srgbClr val="000000"/>
                </a:solidFill>
              </a:rPr>
              <a:t>psi </a:t>
            </a:r>
          </a:p>
          <a:p>
            <a:pPr>
              <a:buClr>
                <a:srgbClr val="5F2167"/>
              </a:buClr>
            </a:pPr>
            <a:endParaRPr lang="en-US" sz="2400" b="0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rgbClr val="000000"/>
                </a:solidFill>
              </a:rPr>
              <a:t>V</a:t>
            </a:r>
            <a:r>
              <a:rPr lang="en-US" sz="2400" b="0" dirty="0" smtClean="0">
                <a:solidFill>
                  <a:srgbClr val="000000"/>
                </a:solidFill>
              </a:rPr>
              <a:t>erification </a:t>
            </a:r>
            <a:r>
              <a:rPr lang="en-US" sz="2400" b="0" dirty="0">
                <a:solidFill>
                  <a:srgbClr val="000000"/>
                </a:solidFill>
              </a:rPr>
              <a:t>test micropile </a:t>
            </a:r>
            <a:r>
              <a:rPr lang="en-US" sz="2400" b="0" dirty="0" smtClean="0">
                <a:solidFill>
                  <a:srgbClr val="000000"/>
                </a:solidFill>
              </a:rPr>
              <a:t>installed </a:t>
            </a:r>
            <a:r>
              <a:rPr lang="en-US" sz="2400" b="0" dirty="0">
                <a:solidFill>
                  <a:srgbClr val="000000"/>
                </a:solidFill>
              </a:rPr>
              <a:t>with </a:t>
            </a:r>
            <a:r>
              <a:rPr lang="en-US" sz="2400" b="0" dirty="0" smtClean="0">
                <a:solidFill>
                  <a:srgbClr val="000000"/>
                </a:solidFill>
              </a:rPr>
              <a:t>grout pressure of 70 </a:t>
            </a:r>
            <a:r>
              <a:rPr lang="en-US" sz="2400" b="0" dirty="0">
                <a:solidFill>
                  <a:srgbClr val="000000"/>
                </a:solidFill>
              </a:rPr>
              <a:t>psi </a:t>
            </a:r>
            <a:endParaRPr lang="en-US" sz="2400" b="0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endParaRPr lang="en-US" sz="2400" b="0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rgbClr val="000000"/>
                </a:solidFill>
              </a:rPr>
              <a:t>G</a:t>
            </a:r>
            <a:r>
              <a:rPr lang="en-US" sz="2400" b="0" dirty="0" smtClean="0">
                <a:solidFill>
                  <a:srgbClr val="000000"/>
                </a:solidFill>
              </a:rPr>
              <a:t>rout </a:t>
            </a:r>
            <a:r>
              <a:rPr lang="en-US" sz="2400" b="0" dirty="0">
                <a:solidFill>
                  <a:srgbClr val="000000"/>
                </a:solidFill>
              </a:rPr>
              <a:t>pressure of 70 psi </a:t>
            </a:r>
            <a:r>
              <a:rPr lang="en-US" sz="2400" b="0" dirty="0" smtClean="0">
                <a:solidFill>
                  <a:srgbClr val="000000"/>
                </a:solidFill>
              </a:rPr>
              <a:t>was therefore required </a:t>
            </a:r>
            <a:r>
              <a:rPr lang="en-US" sz="2400" b="0" dirty="0">
                <a:solidFill>
                  <a:srgbClr val="000000"/>
                </a:solidFill>
              </a:rPr>
              <a:t>for </a:t>
            </a:r>
            <a:r>
              <a:rPr lang="en-US" sz="2400" b="0" dirty="0" smtClean="0">
                <a:solidFill>
                  <a:srgbClr val="000000"/>
                </a:solidFill>
              </a:rPr>
              <a:t>installation </a:t>
            </a:r>
            <a:r>
              <a:rPr lang="en-US" sz="2400" b="0" dirty="0">
                <a:solidFill>
                  <a:srgbClr val="000000"/>
                </a:solidFill>
              </a:rPr>
              <a:t>of </a:t>
            </a:r>
            <a:r>
              <a:rPr lang="en-US" sz="2400" b="0" dirty="0" smtClean="0">
                <a:solidFill>
                  <a:srgbClr val="000000"/>
                </a:solidFill>
              </a:rPr>
              <a:t>production micropiles 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22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micropiles installed by Moretrench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376997"/>
              </p:ext>
            </p:extLst>
          </p:nvPr>
        </p:nvGraphicFramePr>
        <p:xfrm>
          <a:off x="1604513" y="1918298"/>
          <a:ext cx="600398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348"/>
                <a:gridCol w="236363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Bent/Pier</a:t>
                      </a:r>
                      <a:r>
                        <a:rPr lang="en-US" sz="2400" baseline="0" dirty="0" smtClean="0"/>
                        <a:t> No.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 Quantity of Micropiles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End Bent 1N (Wingwall)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Pier 3N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Pier 4S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18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04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82</a:t>
            </a:fld>
            <a:endParaRPr lang="en-GB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 r="16986"/>
          <a:stretch>
            <a:fillRect/>
          </a:stretch>
        </p:blipFill>
        <p:spPr>
          <a:xfrm>
            <a:off x="4662000" y="1298557"/>
            <a:ext cx="3996000" cy="4539600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 r="16986"/>
          <a:stretch>
            <a:fillRect/>
          </a:stretch>
        </p:blipFill>
        <p:spPr>
          <a:xfrm>
            <a:off x="435600" y="1316384"/>
            <a:ext cx="3985200" cy="4539600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pile installation</a:t>
            </a:r>
            <a:endParaRPr lang="en-US" dirty="0"/>
          </a:p>
        </p:txBody>
      </p:sp>
      <p:sp>
        <p:nvSpPr>
          <p:cNvPr id="10" name="Content Placeholder 13"/>
          <p:cNvSpPr txBox="1">
            <a:spLocks/>
          </p:cNvSpPr>
          <p:nvPr/>
        </p:nvSpPr>
        <p:spPr>
          <a:xfrm>
            <a:off x="330198" y="5655206"/>
            <a:ext cx="3996000" cy="3476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b="0" dirty="0" smtClean="0">
                <a:solidFill>
                  <a:schemeClr val="bg1"/>
                </a:solidFill>
              </a:rPr>
              <a:t>Photo by Chris Burroughs (AmecFW)</a:t>
            </a:r>
            <a:endParaRPr lang="en-US" sz="800" b="0" dirty="0">
              <a:solidFill>
                <a:schemeClr val="bg1"/>
              </a:solidFill>
            </a:endParaRPr>
          </a:p>
        </p:txBody>
      </p:sp>
      <p:sp>
        <p:nvSpPr>
          <p:cNvPr id="14" name="Content Placeholder 13"/>
          <p:cNvSpPr txBox="1">
            <a:spLocks/>
          </p:cNvSpPr>
          <p:nvPr/>
        </p:nvSpPr>
        <p:spPr>
          <a:xfrm>
            <a:off x="4567398" y="5648590"/>
            <a:ext cx="3996000" cy="3476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b="0" dirty="0" smtClean="0">
                <a:solidFill>
                  <a:schemeClr val="bg1"/>
                </a:solidFill>
              </a:rPr>
              <a:t>Photo by Chris Burroughs (AmecFW)</a:t>
            </a:r>
            <a:endParaRPr lang="en-US" sz="800" b="0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24799" y="6002869"/>
            <a:ext cx="6388751" cy="347663"/>
          </a:xfrm>
        </p:spPr>
        <p:txBody>
          <a:bodyPr>
            <a:noAutofit/>
          </a:bodyPr>
          <a:lstStyle/>
          <a:p>
            <a:pPr marL="171450" indent="-171450">
              <a:buClr>
                <a:srgbClr val="5F2167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/>
              <a:t>Witnessed/logged by Amec Foster Wheeler 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0139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tests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83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Proof tests </a:t>
            </a:r>
            <a:r>
              <a:rPr lang="en-US" sz="2400" dirty="0" smtClean="0"/>
              <a:t>performed </a:t>
            </a:r>
            <a:r>
              <a:rPr lang="en-US" sz="2400" dirty="0"/>
              <a:t>on one production micropile at </a:t>
            </a:r>
            <a:r>
              <a:rPr lang="en-US" sz="2400" dirty="0" smtClean="0"/>
              <a:t>each of End Bent 1N </a:t>
            </a:r>
            <a:r>
              <a:rPr lang="en-US" sz="2400" dirty="0"/>
              <a:t>and </a:t>
            </a:r>
            <a:r>
              <a:rPr lang="en-US" sz="2400" dirty="0" smtClean="0"/>
              <a:t>Pier 3N</a:t>
            </a:r>
            <a:r>
              <a:rPr lang="en-US" sz="2400" dirty="0"/>
              <a:t>, as planned, to </a:t>
            </a:r>
            <a:r>
              <a:rPr lang="en-US" sz="2400" dirty="0" smtClean="0"/>
              <a:t>1.0*FDL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Tests performed in tension so reaction piles not </a:t>
            </a:r>
            <a:r>
              <a:rPr lang="en-US" sz="2400" dirty="0" smtClean="0"/>
              <a:t>needed</a:t>
            </a:r>
          </a:p>
          <a:p>
            <a:pPr lvl="0">
              <a:buNone/>
            </a:pPr>
            <a:endParaRPr lang="en-US" sz="24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ASTM D3689, Standard Test Methods for Deep Foundations Under Static Axial Tensile Load (Quick Method</a:t>
            </a:r>
            <a:r>
              <a:rPr lang="en-US" sz="2400" dirty="0" smtClean="0"/>
              <a:t>)</a:t>
            </a:r>
          </a:p>
          <a:p>
            <a:pPr lvl="0">
              <a:buNone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5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grout pressures at Pier 4S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84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hree </a:t>
            </a:r>
            <a:r>
              <a:rPr lang="en-US" sz="2400" dirty="0"/>
              <a:t>piles at Pier 4S were installed with grout pressures </a:t>
            </a:r>
            <a:r>
              <a:rPr lang="en-US" sz="2400" dirty="0" smtClean="0"/>
              <a:t>of 50 </a:t>
            </a:r>
            <a:r>
              <a:rPr lang="en-US" sz="2400" dirty="0"/>
              <a:t>to 65 </a:t>
            </a:r>
            <a:r>
              <a:rPr lang="en-US" sz="2400" dirty="0" smtClean="0"/>
              <a:t>psi</a:t>
            </a:r>
            <a:endParaRPr lang="en-US" sz="2400" dirty="0"/>
          </a:p>
          <a:p>
            <a:pPr>
              <a:buNone/>
            </a:pPr>
            <a:endParaRPr lang="en-US" sz="12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Additional </a:t>
            </a:r>
            <a:r>
              <a:rPr lang="en-US" sz="2400" dirty="0"/>
              <a:t>proof test </a:t>
            </a:r>
            <a:r>
              <a:rPr lang="en-US" sz="2400" dirty="0" smtClean="0"/>
              <a:t>recommended to be </a:t>
            </a:r>
            <a:r>
              <a:rPr lang="en-US" sz="2400" dirty="0"/>
              <a:t>performed on </a:t>
            </a:r>
            <a:r>
              <a:rPr lang="en-US" sz="2400" dirty="0" smtClean="0"/>
              <a:t>pile </a:t>
            </a:r>
            <a:r>
              <a:rPr lang="en-US" sz="2400" dirty="0"/>
              <a:t>that had an installation grout pressure of 50 </a:t>
            </a:r>
            <a:r>
              <a:rPr lang="en-US" sz="2400" dirty="0" smtClean="0"/>
              <a:t>psi</a:t>
            </a:r>
          </a:p>
          <a:p>
            <a:pPr>
              <a:buNone/>
            </a:pPr>
            <a:endParaRPr lang="en-US" sz="12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Purpose:  Demonstrate </a:t>
            </a:r>
            <a:r>
              <a:rPr lang="en-US" sz="2400" dirty="0"/>
              <a:t>that all three of these micropiles are capable of resisting the factored design load of 110 tons for Pier </a:t>
            </a:r>
            <a:r>
              <a:rPr lang="en-US" sz="2400" dirty="0" smtClean="0"/>
              <a:t>4S</a:t>
            </a:r>
          </a:p>
          <a:p>
            <a:pPr>
              <a:buNone/>
            </a:pPr>
            <a:endParaRPr lang="en-US" sz="1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Total of three proof load tests conducted for this bridge</a:t>
            </a:r>
          </a:p>
          <a:p>
            <a:pPr>
              <a:buNone/>
            </a:pPr>
            <a:endParaRPr lang="en-US" sz="12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Witnessed/logged by Amec Foster Wheeler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47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load test results </a:t>
            </a:r>
            <a:br>
              <a:rPr lang="en-US" dirty="0" smtClean="0"/>
            </a:br>
            <a:r>
              <a:rPr lang="en-US" dirty="0" smtClean="0"/>
              <a:t>(Max. deflections = 0.3”-0.5”)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85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24" y="1329179"/>
            <a:ext cx="7904518" cy="5023508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8022836" y="2104987"/>
            <a:ext cx="2" cy="3368148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29267" y="2104987"/>
            <a:ext cx="6693569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371762" y="3049988"/>
            <a:ext cx="17844" cy="2428832"/>
          </a:xfrm>
          <a:prstGeom prst="line">
            <a:avLst/>
          </a:prstGeom>
          <a:ln w="25400">
            <a:solidFill>
              <a:srgbClr val="3333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358898" y="3049988"/>
            <a:ext cx="6030708" cy="0"/>
          </a:xfrm>
          <a:prstGeom prst="line">
            <a:avLst/>
          </a:prstGeom>
          <a:ln w="25400">
            <a:solidFill>
              <a:srgbClr val="3333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536267" y="3513003"/>
            <a:ext cx="4792" cy="1960132"/>
          </a:xfrm>
          <a:prstGeom prst="line">
            <a:avLst/>
          </a:prstGeom>
          <a:ln w="254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329267" y="3542690"/>
            <a:ext cx="5252977" cy="30243"/>
          </a:xfrm>
          <a:prstGeom prst="line">
            <a:avLst/>
          </a:prstGeom>
          <a:ln w="254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19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86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All production piles were accepted because:</a:t>
            </a:r>
          </a:p>
          <a:p>
            <a:pPr>
              <a:buNone/>
            </a:pPr>
            <a:r>
              <a:rPr lang="en-US" sz="2400" dirty="0" smtClean="0"/>
              <a:t>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smtClean="0"/>
              <a:t>Piles installed in general accordance with the verification test pile</a:t>
            </a:r>
          </a:p>
          <a:p>
            <a:pPr marL="266700" lvl="2" indent="0">
              <a:buNone/>
            </a:pPr>
            <a:endParaRPr lang="en-US" sz="1200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Proof load tests indicated tolerable movements under service loads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99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87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35600" y="1285336"/>
            <a:ext cx="2612400" cy="5105271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en-US" sz="4900" b="1" dirty="0">
                <a:solidFill>
                  <a:schemeClr val="tx1"/>
                </a:solidFill>
              </a:rPr>
              <a:t>The Mighty Micropile</a:t>
            </a:r>
            <a:endParaRPr lang="en-US" sz="49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400" b="0" dirty="0">
                <a:solidFill>
                  <a:schemeClr val="tx1"/>
                </a:solidFill>
              </a:rPr>
              <a:t> </a:t>
            </a:r>
            <a:r>
              <a:rPr lang="en-US" sz="3400" b="0" dirty="0" smtClean="0">
                <a:solidFill>
                  <a:schemeClr val="tx1"/>
                </a:solidFill>
              </a:rPr>
              <a:t>By Mary C. </a:t>
            </a:r>
            <a:r>
              <a:rPr lang="en-US" sz="3400" b="0" dirty="0" err="1" smtClean="0">
                <a:solidFill>
                  <a:schemeClr val="tx1"/>
                </a:solidFill>
              </a:rPr>
              <a:t>Nodine</a:t>
            </a:r>
            <a:endParaRPr lang="en-US" sz="3400" b="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Aft>
                <a:spcPts val="0"/>
              </a:spcAft>
              <a:buNone/>
            </a:pPr>
            <a:endParaRPr lang="en-US" sz="3400" dirty="0">
              <a:solidFill>
                <a:srgbClr val="5F2167"/>
              </a:solidFill>
            </a:endParaRPr>
          </a:p>
          <a:p>
            <a:pPr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400" dirty="0">
                <a:solidFill>
                  <a:schemeClr val="tx1"/>
                </a:solidFill>
              </a:rPr>
              <a:t>When you cannot use spread footings</a:t>
            </a:r>
          </a:p>
          <a:p>
            <a:pPr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400" dirty="0" err="1">
                <a:solidFill>
                  <a:schemeClr val="tx1"/>
                </a:solidFill>
              </a:rPr>
              <a:t>‘Cause</a:t>
            </a:r>
            <a:r>
              <a:rPr lang="en-US" sz="3400" dirty="0">
                <a:solidFill>
                  <a:schemeClr val="tx1"/>
                </a:solidFill>
              </a:rPr>
              <a:t> your bearing layer’s deep,</a:t>
            </a:r>
          </a:p>
          <a:p>
            <a:pPr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400" dirty="0">
                <a:solidFill>
                  <a:schemeClr val="tx1"/>
                </a:solidFill>
              </a:rPr>
              <a:t>And the nice abutting neighbors</a:t>
            </a:r>
          </a:p>
          <a:p>
            <a:pPr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400" dirty="0">
                <a:solidFill>
                  <a:schemeClr val="tx1"/>
                </a:solidFill>
              </a:rPr>
              <a:t>Ask that you kindly keep </a:t>
            </a:r>
          </a:p>
          <a:p>
            <a:pPr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400" dirty="0">
                <a:solidFill>
                  <a:schemeClr val="tx1"/>
                </a:solidFill>
              </a:rPr>
              <a:t>Construction noises to a minimum </a:t>
            </a:r>
          </a:p>
          <a:p>
            <a:pPr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400" dirty="0">
                <a:solidFill>
                  <a:schemeClr val="tx1"/>
                </a:solidFill>
              </a:rPr>
              <a:t>Or else a fine you’ll pay – </a:t>
            </a:r>
          </a:p>
          <a:p>
            <a:pPr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400" dirty="0">
                <a:solidFill>
                  <a:schemeClr val="tx1"/>
                </a:solidFill>
              </a:rPr>
              <a:t>The Mighty Micropile </a:t>
            </a:r>
          </a:p>
          <a:p>
            <a:pPr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400" dirty="0">
                <a:solidFill>
                  <a:schemeClr val="tx1"/>
                </a:solidFill>
              </a:rPr>
              <a:t>Spins in to save the day.</a:t>
            </a:r>
          </a:p>
          <a:p>
            <a:pPr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400" dirty="0">
                <a:solidFill>
                  <a:schemeClr val="tx1"/>
                </a:solidFill>
              </a:rPr>
              <a:t> </a:t>
            </a:r>
          </a:p>
          <a:p>
            <a:pPr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400" dirty="0">
                <a:solidFill>
                  <a:schemeClr val="tx1"/>
                </a:solidFill>
              </a:rPr>
              <a:t>He doesn’t look imposing,</a:t>
            </a:r>
          </a:p>
          <a:p>
            <a:pPr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400" dirty="0">
                <a:solidFill>
                  <a:schemeClr val="tx1"/>
                </a:solidFill>
              </a:rPr>
              <a:t>His diameter so small – </a:t>
            </a:r>
          </a:p>
          <a:p>
            <a:pPr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400" dirty="0">
                <a:solidFill>
                  <a:schemeClr val="tx1"/>
                </a:solidFill>
              </a:rPr>
              <a:t>You wouldn’t think that he’d support</a:t>
            </a:r>
          </a:p>
          <a:p>
            <a:pPr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400" dirty="0">
                <a:solidFill>
                  <a:schemeClr val="tx1"/>
                </a:solidFill>
              </a:rPr>
              <a:t>Much axial load at all.</a:t>
            </a:r>
          </a:p>
          <a:p>
            <a:pPr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400" dirty="0">
                <a:solidFill>
                  <a:schemeClr val="tx1"/>
                </a:solidFill>
              </a:rPr>
              <a:t>But with a big steel bar and casing</a:t>
            </a:r>
          </a:p>
          <a:p>
            <a:pPr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400" dirty="0">
                <a:solidFill>
                  <a:schemeClr val="tx1"/>
                </a:solidFill>
              </a:rPr>
              <a:t>And a socket into rock</a:t>
            </a:r>
          </a:p>
          <a:p>
            <a:pPr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400" dirty="0">
                <a:solidFill>
                  <a:schemeClr val="tx1"/>
                </a:solidFill>
              </a:rPr>
              <a:t>Those nine- or twelve-inch piles</a:t>
            </a:r>
          </a:p>
          <a:p>
            <a:pPr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400" dirty="0">
                <a:solidFill>
                  <a:schemeClr val="tx1"/>
                </a:solidFill>
              </a:rPr>
              <a:t>Take 200 tons a pop.</a:t>
            </a:r>
          </a:p>
          <a:p>
            <a:pPr>
              <a:buNone/>
            </a:pPr>
            <a:r>
              <a:rPr lang="en-US" sz="3400" dirty="0">
                <a:solidFill>
                  <a:schemeClr val="tx1"/>
                </a:solidFill>
              </a:rPr>
              <a:t> 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400" dirty="0">
                <a:solidFill>
                  <a:schemeClr val="tx1"/>
                </a:solidFill>
              </a:rPr>
              <a:t>Apart from their capacity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400" dirty="0">
                <a:solidFill>
                  <a:schemeClr val="tx1"/>
                </a:solidFill>
              </a:rPr>
              <a:t>To support such heavy weights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400" dirty="0">
                <a:solidFill>
                  <a:schemeClr val="tx1"/>
                </a:solidFill>
              </a:rPr>
              <a:t>There are other superpowers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400" dirty="0">
                <a:solidFill>
                  <a:schemeClr val="tx1"/>
                </a:solidFill>
              </a:rPr>
              <a:t>That make the micropile great.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400" dirty="0">
                <a:solidFill>
                  <a:schemeClr val="tx1"/>
                </a:solidFill>
              </a:rPr>
              <a:t>Perhaps you need foundations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400" dirty="0">
                <a:solidFill>
                  <a:schemeClr val="tx1"/>
                </a:solidFill>
              </a:rPr>
              <a:t>In a space with low headroom...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400" dirty="0">
                <a:solidFill>
                  <a:schemeClr val="tx1"/>
                </a:solidFill>
              </a:rPr>
              <a:t>You simply need to find a drill rig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400" dirty="0">
                <a:solidFill>
                  <a:schemeClr val="tx1"/>
                </a:solidFill>
              </a:rPr>
              <a:t>With the right size boom,</a:t>
            </a:r>
          </a:p>
          <a:p>
            <a:pPr>
              <a:buNone/>
            </a:pPr>
            <a:endParaRPr lang="en-US" sz="3400" b="0" dirty="0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147733" y="1515533"/>
            <a:ext cx="3996267" cy="4945260"/>
          </a:xfrm>
        </p:spPr>
        <p:txBody>
          <a:bodyPr>
            <a:normAutofit/>
          </a:bodyPr>
          <a:lstStyle/>
          <a:p>
            <a:r>
              <a:rPr lang="en-US" dirty="0"/>
              <a:t> </a:t>
            </a:r>
          </a:p>
          <a:p>
            <a:pPr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And - Voila! Yes, you may need to drill them</a:t>
            </a:r>
          </a:p>
          <a:p>
            <a:pPr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Five feet at a time...</a:t>
            </a:r>
          </a:p>
          <a:p>
            <a:pPr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But in those situations</a:t>
            </a:r>
          </a:p>
          <a:p>
            <a:pPr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The micropile shines.</a:t>
            </a:r>
          </a:p>
          <a:p>
            <a:pPr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Installed with roller bits as tough </a:t>
            </a:r>
          </a:p>
          <a:p>
            <a:pPr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As nails - or even more – </a:t>
            </a:r>
          </a:p>
          <a:p>
            <a:pPr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They’ll drill through almost any big</a:t>
            </a:r>
          </a:p>
          <a:p>
            <a:pPr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Obstruction that’s in store.</a:t>
            </a:r>
          </a:p>
          <a:p>
            <a:pPr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Nimble, strong and versatile,</a:t>
            </a:r>
          </a:p>
          <a:p>
            <a:pPr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The Mighty Micropile</a:t>
            </a:r>
          </a:p>
          <a:p>
            <a:pPr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Can even underpin old buildings</a:t>
            </a:r>
          </a:p>
          <a:p>
            <a:pPr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As they come back into style.</a:t>
            </a:r>
          </a:p>
          <a:p>
            <a:pPr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But he has limits – for example,</a:t>
            </a:r>
          </a:p>
          <a:p>
            <a:pPr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Skyscrapers aren’t his craft.</a:t>
            </a:r>
          </a:p>
          <a:p>
            <a:pPr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So he calls upon his sidekick:</a:t>
            </a:r>
          </a:p>
          <a:p>
            <a:pPr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The Daredevil Drilled Shaft.</a:t>
            </a:r>
          </a:p>
          <a:p>
            <a:endParaRPr lang="en-US" dirty="0" smtClean="0"/>
          </a:p>
          <a:p>
            <a:r>
              <a:rPr lang="en-US" sz="800" b="0" dirty="0" smtClean="0">
                <a:solidFill>
                  <a:schemeClr val="tx1"/>
                </a:solidFill>
              </a:rPr>
              <a:t>Mary </a:t>
            </a:r>
            <a:r>
              <a:rPr lang="en-US" sz="800" b="0" dirty="0">
                <a:solidFill>
                  <a:schemeClr val="tx1"/>
                </a:solidFill>
              </a:rPr>
              <a:t>C. </a:t>
            </a:r>
            <a:r>
              <a:rPr lang="en-US" sz="800" b="0" dirty="0" err="1">
                <a:solidFill>
                  <a:schemeClr val="tx1"/>
                </a:solidFill>
              </a:rPr>
              <a:t>Nodine</a:t>
            </a:r>
            <a:r>
              <a:rPr lang="en-US" sz="800" b="0" dirty="0">
                <a:solidFill>
                  <a:schemeClr val="tx1"/>
                </a:solidFill>
              </a:rPr>
              <a:t>, PE, M.ASCE, is a geotechnical poet and a project engineer with GEI Consultants, Inc. in Woburn, </a:t>
            </a:r>
            <a:r>
              <a:rPr lang="en-US" sz="800" b="0" dirty="0" smtClean="0">
                <a:solidFill>
                  <a:schemeClr val="tx1"/>
                </a:solidFill>
              </a:rPr>
              <a:t>MA. She </a:t>
            </a:r>
            <a:r>
              <a:rPr lang="en-US" sz="800" b="0" dirty="0">
                <a:solidFill>
                  <a:schemeClr val="tx1"/>
                </a:solidFill>
              </a:rPr>
              <a:t>can be reached at</a:t>
            </a:r>
            <a:r>
              <a:rPr lang="en-US" sz="800" b="0" i="1" dirty="0">
                <a:solidFill>
                  <a:schemeClr val="tx1"/>
                </a:solidFill>
              </a:rPr>
              <a:t> </a:t>
            </a:r>
            <a:r>
              <a:rPr lang="en-US" sz="800" b="0" i="1" dirty="0">
                <a:hlinkClick r:id="rId2"/>
              </a:rPr>
              <a:t>mnodine@geiconsultants.com</a:t>
            </a:r>
            <a:r>
              <a:rPr lang="en-US" sz="1100" b="0" i="1" dirty="0"/>
              <a:t>.</a:t>
            </a:r>
            <a:endParaRPr lang="en-US" sz="1100" b="0" dirty="0"/>
          </a:p>
          <a:p>
            <a:endParaRPr lang="en-US" sz="1100" dirty="0" smtClean="0"/>
          </a:p>
          <a:p>
            <a:endParaRPr lang="en-US" sz="1100" dirty="0" smtClean="0"/>
          </a:p>
          <a:p>
            <a:r>
              <a:rPr lang="en-US" sz="900" dirty="0" smtClean="0"/>
              <a:t>(</a:t>
            </a:r>
            <a:r>
              <a:rPr lang="en-US" sz="800" b="0" dirty="0" smtClean="0">
                <a:solidFill>
                  <a:schemeClr val="tx1"/>
                </a:solidFill>
              </a:rPr>
              <a:t>Published in the July/August edition of GEOSTRATA Magazine.  Used with written permission from the author.)</a:t>
            </a:r>
            <a:endParaRPr lang="en-US" sz="800" b="0" dirty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GeoPoem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045789" y="1751162"/>
            <a:ext cx="8626" cy="4339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0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Q&amp;A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you!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 smtClean="0"/>
              <a:t>Michael B. Woodward, P.E.</a:t>
            </a:r>
          </a:p>
          <a:p>
            <a:r>
              <a:rPr lang="en-GB" b="0" dirty="0" smtClean="0">
                <a:hlinkClick r:id="rId2"/>
              </a:rPr>
              <a:t>mike.b.woodward@amecfw.com</a:t>
            </a:r>
            <a:r>
              <a:rPr lang="en-GB" b="0" dirty="0" smtClean="0"/>
              <a:t> </a:t>
            </a:r>
          </a:p>
          <a:p>
            <a:r>
              <a:rPr lang="en-GB" b="0" dirty="0" smtClean="0"/>
              <a:t>(904) 391-3715</a:t>
            </a:r>
            <a:endParaRPr lang="en-GB" b="0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0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Geotechnical services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35362" y="1418806"/>
            <a:ext cx="8210747" cy="511217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8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 smtClean="0"/>
              <a:t>Four other Amec Foster Wheeler offices worked concurrently on different aspects of the project</a:t>
            </a:r>
          </a:p>
          <a:p>
            <a:pPr>
              <a:buNone/>
            </a:pPr>
            <a:endParaRPr lang="en-US" sz="12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 smtClean="0"/>
              <a:t>Approximately 71,000 </a:t>
            </a:r>
            <a:r>
              <a:rPr lang="en-US" sz="2200" dirty="0" err="1"/>
              <a:t>l.f</a:t>
            </a:r>
            <a:r>
              <a:rPr lang="en-US" sz="2200" dirty="0"/>
              <a:t>. of drilling (SPT, auger borings)</a:t>
            </a:r>
          </a:p>
          <a:p>
            <a:pPr>
              <a:buNone/>
            </a:pPr>
            <a:endParaRPr lang="en-US" sz="1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 smtClean="0"/>
              <a:t>18 full-time engineers engaged at peak of design support effort</a:t>
            </a:r>
          </a:p>
          <a:p>
            <a:pPr>
              <a:buNone/>
            </a:pPr>
            <a:endParaRPr lang="en-US" sz="1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 smtClean="0"/>
              <a:t>171 individual reports prepared for design effort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STGEC 2016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9, 2016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69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mecFosterWheeler Presentation Template 300914 (long)">
  <a:themeElements>
    <a:clrScheme name="Custom 133">
      <a:dk1>
        <a:srgbClr val="000000"/>
      </a:dk1>
      <a:lt1>
        <a:sysClr val="window" lastClr="FFFFFF"/>
      </a:lt1>
      <a:dk2>
        <a:srgbClr val="5F2167"/>
      </a:dk2>
      <a:lt2>
        <a:srgbClr val="888B8D"/>
      </a:lt2>
      <a:accent1>
        <a:srgbClr val="5F2167"/>
      </a:accent1>
      <a:accent2>
        <a:srgbClr val="C4D600"/>
      </a:accent2>
      <a:accent3>
        <a:srgbClr val="00B0B9"/>
      </a:accent3>
      <a:accent4>
        <a:srgbClr val="88DBDF"/>
      </a:accent4>
      <a:accent5>
        <a:srgbClr val="888B8D"/>
      </a:accent5>
      <a:accent6>
        <a:srgbClr val="88DBD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nical_Presentation_template_no_logo.potx" id="{405B32B4-2BCC-43BE-B514-2642BA300456}" vid="{BF398C3A-CDF4-4B16-9079-076A2CCC18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Technical_Presentation_template_no_logo</Template>
  <TotalTime>3291</TotalTime>
  <Words>3464</Words>
  <Application>Microsoft Office PowerPoint</Application>
  <PresentationFormat>On-screen Show (4:3)</PresentationFormat>
  <Paragraphs>884</Paragraphs>
  <Slides>89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98" baseType="lpstr">
      <vt:lpstr>Arial</vt:lpstr>
      <vt:lpstr>Calibri</vt:lpstr>
      <vt:lpstr>Cambria Math</vt:lpstr>
      <vt:lpstr>Symbol</vt:lpstr>
      <vt:lpstr>Times New Roman</vt:lpstr>
      <vt:lpstr>Wingdings</vt:lpstr>
      <vt:lpstr>AmecFosterWheeler Presentation Template 300914 (long)</vt:lpstr>
      <vt:lpstr>Acrobat Document</vt:lpstr>
      <vt:lpstr>Document</vt:lpstr>
      <vt:lpstr>Design and Construction Aspects of Micropiles Used for I-595 Corridor Improvement Project Bridges</vt:lpstr>
      <vt:lpstr>Background</vt:lpstr>
      <vt:lpstr>Project location</vt:lpstr>
      <vt:lpstr>Project location</vt:lpstr>
      <vt:lpstr>Background</vt:lpstr>
      <vt:lpstr>Team organization</vt:lpstr>
      <vt:lpstr>Project Overview</vt:lpstr>
      <vt:lpstr>Geotechnical services</vt:lpstr>
      <vt:lpstr>Geotechnical services</vt:lpstr>
      <vt:lpstr>Geology</vt:lpstr>
      <vt:lpstr>Foundations</vt:lpstr>
      <vt:lpstr>Locations where micropiles were used</vt:lpstr>
      <vt:lpstr>Bridge No. 860390</vt:lpstr>
      <vt:lpstr>Bridge No. 860390 (2016)</vt:lpstr>
      <vt:lpstr>Bridge No. 860390 Piers 4 and 5A</vt:lpstr>
      <vt:lpstr>Pier 4</vt:lpstr>
      <vt:lpstr>Pier 4 integral cap</vt:lpstr>
      <vt:lpstr>Pier 5A (temporary)</vt:lpstr>
      <vt:lpstr>Pier 5A (temporary) foundation layout</vt:lpstr>
      <vt:lpstr>Subsurface conditions</vt:lpstr>
      <vt:lpstr>Foundation selection and design</vt:lpstr>
      <vt:lpstr>Micropile design</vt:lpstr>
      <vt:lpstr>Micropile design loads Bridge No. 860390</vt:lpstr>
      <vt:lpstr>Typical abond (grout-to-ground bond values)</vt:lpstr>
      <vt:lpstr>Typical abond (grout-to-ground bond values)</vt:lpstr>
      <vt:lpstr>Micropile design assumptions</vt:lpstr>
      <vt:lpstr>Verification load testing (general)</vt:lpstr>
      <vt:lpstr>Verification load test pile at Pier 4</vt:lpstr>
      <vt:lpstr>Pier 4 verification load test results</vt:lpstr>
      <vt:lpstr>Verification load test summary</vt:lpstr>
      <vt:lpstr>Pier 4 micropile installation</vt:lpstr>
      <vt:lpstr>Pier 4 micropile installation</vt:lpstr>
      <vt:lpstr>Pier 4 micropile installation issues Shorter piles</vt:lpstr>
      <vt:lpstr>Pier 4 micropile installation issues Shorter piles</vt:lpstr>
      <vt:lpstr>Pier 4 micropile installation issues Lower grout pressures</vt:lpstr>
      <vt:lpstr>Pier 4 micropile installation issues Lower grout pressures</vt:lpstr>
      <vt:lpstr>Bridge No. 860418</vt:lpstr>
      <vt:lpstr>Bridge No. 860418</vt:lpstr>
      <vt:lpstr>Bridge No. 860418 (2010)</vt:lpstr>
      <vt:lpstr>Bridge No. 860418</vt:lpstr>
      <vt:lpstr>Bridge No. 860418 (2016)</vt:lpstr>
      <vt:lpstr>Bridge No. 860418</vt:lpstr>
      <vt:lpstr>Low overhead conditions Bridge No. 860418 </vt:lpstr>
      <vt:lpstr>Low overhead conditions/conflicts with existing piles End Bent 1 North (during construction)</vt:lpstr>
      <vt:lpstr>Low overhead conditions/conflicts with existing piles Pier 3 North (post-construction condition shown)</vt:lpstr>
      <vt:lpstr>Low overhead conditions/conflicts with existing piles Pier 4 South (post-construction condition shown)</vt:lpstr>
      <vt:lpstr>Conflicts with existing piles End Bent 1 North</vt:lpstr>
      <vt:lpstr>Conflicts with existing piles Pier 3 North</vt:lpstr>
      <vt:lpstr>Conflicts with existing piles Pier 4 South</vt:lpstr>
      <vt:lpstr>Foundation type selection End Bent 1N, Piers 3N and 4S</vt:lpstr>
      <vt:lpstr>Foundation type selection End Bent 1N, Piers 3N and 4S</vt:lpstr>
      <vt:lpstr>Micropile design loads Bridge No. 860418</vt:lpstr>
      <vt:lpstr>Subsurface conditions</vt:lpstr>
      <vt:lpstr>Micropile design</vt:lpstr>
      <vt:lpstr>Micropile design</vt:lpstr>
      <vt:lpstr>Micropile design calculations</vt:lpstr>
      <vt:lpstr>Micropile design calculations - results</vt:lpstr>
      <vt:lpstr>Micropile construction Duplex drilling</vt:lpstr>
      <vt:lpstr>Load testing</vt:lpstr>
      <vt:lpstr>Verification load testing (general)</vt:lpstr>
      <vt:lpstr>Proof load testing (general)</vt:lpstr>
      <vt:lpstr>Verification load test pile at Pier 4S</vt:lpstr>
      <vt:lpstr>Verification load test pile at Pier 4S</vt:lpstr>
      <vt:lpstr>Verification load test pile installation</vt:lpstr>
      <vt:lpstr>Verification load test pile installation</vt:lpstr>
      <vt:lpstr>Verification load test pile installation</vt:lpstr>
      <vt:lpstr>Verification load test pile installation</vt:lpstr>
      <vt:lpstr>Verification load test pile installation</vt:lpstr>
      <vt:lpstr>Verification load test pile installation</vt:lpstr>
      <vt:lpstr>Verification load test pile installation</vt:lpstr>
      <vt:lpstr>Verification load test pile installation</vt:lpstr>
      <vt:lpstr>Verification load test pile installation</vt:lpstr>
      <vt:lpstr>Verification load test pile installation</vt:lpstr>
      <vt:lpstr>Verification load test pile installation</vt:lpstr>
      <vt:lpstr>Verification load test at Pier 4S</vt:lpstr>
      <vt:lpstr>Verification load test at Pier 4S</vt:lpstr>
      <vt:lpstr>Verification load test at Pier 4S</vt:lpstr>
      <vt:lpstr>Verification load test at Pier 4S (five cycles)</vt:lpstr>
      <vt:lpstr>Verification load test at Pier 4S</vt:lpstr>
      <vt:lpstr>Production piles</vt:lpstr>
      <vt:lpstr>Production micropiles installed by Moretrench</vt:lpstr>
      <vt:lpstr>Production pile installation</vt:lpstr>
      <vt:lpstr>Proof tests</vt:lpstr>
      <vt:lpstr>Low grout pressures at Pier 4S</vt:lpstr>
      <vt:lpstr>Proof load test results  (Max. deflections = 0.3”-0.5”)</vt:lpstr>
      <vt:lpstr>Conclusion </vt:lpstr>
      <vt:lpstr>GeoPoem</vt:lpstr>
      <vt:lpstr>Q&amp;A</vt:lpstr>
      <vt:lpstr>Thank you!</vt:lpstr>
    </vt:vector>
  </TitlesOfParts>
  <Company>Neon Design Consultancy Limited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Setser, Stephanie A</dc:creator>
  <cp:lastModifiedBy>Woodward, Mike B</cp:lastModifiedBy>
  <cp:revision>190</cp:revision>
  <cp:lastPrinted>2016-11-02T19:51:12Z</cp:lastPrinted>
  <dcterms:created xsi:type="dcterms:W3CDTF">2016-10-03T17:59:39Z</dcterms:created>
  <dcterms:modified xsi:type="dcterms:W3CDTF">2016-11-03T14:09:25Z</dcterms:modified>
  <cp:category>Corporate Affairs PowerPoint template</cp:category>
</cp:coreProperties>
</file>